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sldIdLst>
    <p:sldId id="256" r:id="rId2"/>
    <p:sldId id="262" r:id="rId3"/>
    <p:sldId id="266" r:id="rId4"/>
    <p:sldId id="271" r:id="rId5"/>
    <p:sldId id="272" r:id="rId6"/>
    <p:sldId id="261" r:id="rId7"/>
    <p:sldId id="269" r:id="rId8"/>
    <p:sldId id="267" r:id="rId9"/>
    <p:sldId id="273" r:id="rId10"/>
    <p:sldId id="268" r:id="rId11"/>
    <p:sldId id="270" r:id="rId12"/>
  </p:sldIdLst>
  <p:sldSz cx="12192000" cy="6858000"/>
  <p:notesSz cx="6858000" cy="9144000"/>
  <p:defaultTextStyle>
    <a:defPPr lvl="0">
      <a:defRPr lang="en-US"/>
    </a:defPPr>
    <a:lvl1pPr marL="0" lvl="0" algn="l" defTabSz="457200" rtl="0" eaLnBrk="1" latinLnBrk="0" hangingPunct="1">
      <a:defRPr sz="1800" kern="1200">
        <a:solidFill>
          <a:schemeClr val="tx1"/>
        </a:solidFill>
        <a:latin typeface="+mn-lt"/>
        <a:ea typeface="+mn-ea"/>
        <a:cs typeface="+mn-cs"/>
      </a:defRPr>
    </a:lvl1pPr>
    <a:lvl2pPr marL="457200" lvl="1" algn="l" defTabSz="457200" rtl="0" eaLnBrk="1" latinLnBrk="0" hangingPunct="1">
      <a:defRPr sz="1800" kern="1200">
        <a:solidFill>
          <a:schemeClr val="tx1"/>
        </a:solidFill>
        <a:latin typeface="+mn-lt"/>
        <a:ea typeface="+mn-ea"/>
        <a:cs typeface="+mn-cs"/>
      </a:defRPr>
    </a:lvl2pPr>
    <a:lvl3pPr marL="914400" lvl="2" algn="l" defTabSz="457200" rtl="0" eaLnBrk="1" latinLnBrk="0" hangingPunct="1">
      <a:defRPr sz="1800" kern="1200">
        <a:solidFill>
          <a:schemeClr val="tx1"/>
        </a:solidFill>
        <a:latin typeface="+mn-lt"/>
        <a:ea typeface="+mn-ea"/>
        <a:cs typeface="+mn-cs"/>
      </a:defRPr>
    </a:lvl3pPr>
    <a:lvl4pPr marL="1371600" lvl="3" algn="l" defTabSz="457200" rtl="0" eaLnBrk="1" latinLnBrk="0" hangingPunct="1">
      <a:defRPr sz="1800" kern="1200">
        <a:solidFill>
          <a:schemeClr val="tx1"/>
        </a:solidFill>
        <a:latin typeface="+mn-lt"/>
        <a:ea typeface="+mn-ea"/>
        <a:cs typeface="+mn-cs"/>
      </a:defRPr>
    </a:lvl4pPr>
    <a:lvl5pPr marL="1828800" lvl="4" algn="l" defTabSz="457200" rtl="0" eaLnBrk="1" latinLnBrk="0" hangingPunct="1">
      <a:defRPr sz="1800" kern="1200">
        <a:solidFill>
          <a:schemeClr val="tx1"/>
        </a:solidFill>
        <a:latin typeface="+mn-lt"/>
        <a:ea typeface="+mn-ea"/>
        <a:cs typeface="+mn-cs"/>
      </a:defRPr>
    </a:lvl5pPr>
    <a:lvl6pPr marL="2286000" lvl="5" algn="l" defTabSz="457200" rtl="0" eaLnBrk="1" latinLnBrk="0" hangingPunct="1">
      <a:defRPr sz="1800" kern="1200">
        <a:solidFill>
          <a:schemeClr val="tx1"/>
        </a:solidFill>
        <a:latin typeface="+mn-lt"/>
        <a:ea typeface="+mn-ea"/>
        <a:cs typeface="+mn-cs"/>
      </a:defRPr>
    </a:lvl6pPr>
    <a:lvl7pPr marL="2743200" lvl="6" algn="l" defTabSz="457200" rtl="0" eaLnBrk="1" latinLnBrk="0" hangingPunct="1">
      <a:defRPr sz="1800" kern="1200">
        <a:solidFill>
          <a:schemeClr val="tx1"/>
        </a:solidFill>
        <a:latin typeface="+mn-lt"/>
        <a:ea typeface="+mn-ea"/>
        <a:cs typeface="+mn-cs"/>
      </a:defRPr>
    </a:lvl7pPr>
    <a:lvl8pPr marL="3200400" lvl="7" algn="l" defTabSz="457200" rtl="0" eaLnBrk="1" latinLnBrk="0" hangingPunct="1">
      <a:defRPr sz="1800" kern="1200">
        <a:solidFill>
          <a:schemeClr val="tx1"/>
        </a:solidFill>
        <a:latin typeface="+mn-lt"/>
        <a:ea typeface="+mn-ea"/>
        <a:cs typeface="+mn-cs"/>
      </a:defRPr>
    </a:lvl8pPr>
    <a:lvl9pPr marL="3657600" lvl="8"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40C0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1" d="100"/>
          <a:sy n="81" d="100"/>
        </p:scale>
        <p:origin x="300" y="96"/>
      </p:cViewPr>
      <p:guideLst>
        <p:guide orient="horz" pos="2160"/>
        <p:guide pos="384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it-IT"/>
              <a:t>Fare clic per modificare lo stile del titolo</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3879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idx="1"/>
          </p:nvPr>
        </p:nvSpPr>
        <p:spPr/>
        <p:txBody>
          <a:bodyPr anchor="ct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9702356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it-IT"/>
              <a:t>Fare clic per modificare lo stile del titolo</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0454803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921786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a:t>Fare clic per modificare lo stile del titolo</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607353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825770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1265657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it-IT"/>
              <a:t>Fare clic per modificare lo stile del titolo</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233526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it-IT"/>
              <a:t>Fare clic per modificare lo stile del titolo</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Date Placeholder 4"/>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7117221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magine panoramica con didascali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a:t>Fare clic per modificare lo stile del titolo</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a:t>Fare clic sull'icona per inserire un'immagine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Date Placeholder 2"/>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126675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it-IT"/>
              <a:t>Fare clic per modificare lo stile del titolo</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13842394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it-IT"/>
              <a:t>Fare clic per modificare lo stile del titolo</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a:t>Fare clic per modificare stili del testo dello schema</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657661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it-IT"/>
              <a:t>Fare clic per modificare lo stile del titolo</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12880374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it-IT"/>
              <a:t>Fare clic per modificare lo stile del titolo</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it-IT"/>
              <a:t>Fare clic per modificare stili del testo dello schema</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4857193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it-IT"/>
              <a:t>Fare clic per modificare lo stile del titolo</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it-IT"/>
              <a:t>Fare clic per modificare stili del testo dello schema</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251669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it-IT"/>
              <a:t>Fare clic per modificare lo stile del titolo</a:t>
            </a:r>
            <a:endParaRPr lang="en-US" dirty="0"/>
          </a:p>
        </p:txBody>
      </p:sp>
      <p:sp>
        <p:nvSpPr>
          <p:cNvPr id="3" name="Vertical Text Placeholder 2"/>
          <p:cNvSpPr>
            <a:spLocks noGrp="1"/>
          </p:cNvSpPr>
          <p:nvPr>
            <p:ph type="body" orient="vert" idx="1"/>
          </p:nvPr>
        </p:nvSpPr>
        <p:spPr/>
        <p:txBody>
          <a:bodyPr vert="eaVert" ancho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31345797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it-IT"/>
              <a:t>Fare clic per modificare lo stile del titolo</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4018797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it-IT"/>
              <a:t>Fare clic per modificare lo stile del titolo</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61BEF0D-F0BB-DE4B-95CE-6DB70DBA9567}" type="datetimeFigureOut">
              <a:rPr lang="en-US" smtClean="0"/>
              <a:pPr/>
              <a:t>9/3/2020</a:t>
            </a:fld>
            <a:endParaRPr lang="en-US" dirty="0"/>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US" dirty="0"/>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D57F1E4F-1CFF-5643-939E-217C01CDF565}" type="slidenum">
              <a:rPr lang="en-US" smtClean="0"/>
              <a:pPr/>
              <a:t>‹N›</a:t>
            </a:fld>
            <a:endParaRPr lang="en-US" dirty="0"/>
          </a:p>
        </p:txBody>
      </p:sp>
    </p:spTree>
    <p:extLst>
      <p:ext uri="{BB962C8B-B14F-4D97-AF65-F5344CB8AC3E}">
        <p14:creationId xmlns:p14="http://schemas.microsoft.com/office/powerpoint/2010/main" val="510858842"/>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50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50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50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4pPr>
      <a:lvl5pPr marL="21145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50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a:xfrm>
            <a:off x="1457850" y="1714490"/>
            <a:ext cx="8001000" cy="2992582"/>
          </a:xfrm>
        </p:spPr>
        <p:txBody>
          <a:bodyPr>
            <a:normAutofit fontScale="90000"/>
          </a:bodyPr>
          <a:lstStyle/>
          <a:p>
            <a:pPr algn="ctr"/>
            <a:r>
              <a:rPr lang="it-IT" sz="4000" b="1" dirty="0" smtClean="0">
                <a:solidFill>
                  <a:srgbClr val="002060"/>
                </a:solidFill>
                <a:latin typeface="+mn-lt"/>
                <a:ea typeface="+mn-ea"/>
                <a:cs typeface="+mn-cs"/>
              </a:rPr>
              <a:t/>
            </a:r>
            <a:br>
              <a:rPr lang="it-IT" sz="4000" b="1" dirty="0" smtClean="0">
                <a:solidFill>
                  <a:srgbClr val="002060"/>
                </a:solidFill>
                <a:latin typeface="+mn-lt"/>
                <a:ea typeface="+mn-ea"/>
                <a:cs typeface="+mn-cs"/>
              </a:rPr>
            </a:br>
            <a:r>
              <a:rPr lang="it-IT" sz="4000" b="1" dirty="0">
                <a:solidFill>
                  <a:srgbClr val="002060"/>
                </a:solidFill>
                <a:latin typeface="+mn-lt"/>
                <a:ea typeface="+mn-ea"/>
                <a:cs typeface="+mn-cs"/>
              </a:rPr>
              <a:t/>
            </a:r>
            <a:br>
              <a:rPr lang="it-IT" sz="4000" b="1" dirty="0">
                <a:solidFill>
                  <a:srgbClr val="002060"/>
                </a:solidFill>
                <a:latin typeface="+mn-lt"/>
                <a:ea typeface="+mn-ea"/>
                <a:cs typeface="+mn-cs"/>
              </a:rPr>
            </a:br>
            <a:r>
              <a:rPr lang="it-IT" sz="4000" b="1" dirty="0" smtClean="0">
                <a:solidFill>
                  <a:srgbClr val="002060"/>
                </a:solidFill>
                <a:latin typeface="+mn-lt"/>
                <a:ea typeface="+mn-ea"/>
                <a:cs typeface="+mn-cs"/>
              </a:rPr>
              <a:t>    </a:t>
            </a:r>
            <a:r>
              <a:rPr lang="it-IT" sz="5300" b="1" dirty="0" smtClean="0">
                <a:solidFill>
                  <a:srgbClr val="940C02"/>
                </a:solidFill>
              </a:rPr>
              <a:t>#</a:t>
            </a:r>
            <a:r>
              <a:rPr lang="it-IT" sz="5300" b="1" dirty="0" err="1" smtClean="0">
                <a:solidFill>
                  <a:srgbClr val="940C02"/>
                </a:solidFill>
              </a:rPr>
              <a:t>S</a:t>
            </a:r>
            <a:r>
              <a:rPr lang="it-IT" sz="5300" b="1" cap="none" dirty="0" err="1" smtClean="0">
                <a:solidFill>
                  <a:srgbClr val="940C02"/>
                </a:solidFill>
              </a:rPr>
              <a:t>icuri</a:t>
            </a:r>
            <a:r>
              <a:rPr lang="it-IT" sz="5300" b="1" dirty="0" err="1" smtClean="0">
                <a:solidFill>
                  <a:srgbClr val="940C02"/>
                </a:solidFill>
              </a:rPr>
              <a:t>s</a:t>
            </a:r>
            <a:r>
              <a:rPr lang="it-IT" sz="5300" b="1" cap="none" dirty="0" err="1" smtClean="0">
                <a:solidFill>
                  <a:srgbClr val="940C02"/>
                </a:solidFill>
              </a:rPr>
              <a:t>iRiparte</a:t>
            </a:r>
            <a:r>
              <a:rPr lang="it-IT" sz="5300" b="1" dirty="0" smtClean="0">
                <a:solidFill>
                  <a:srgbClr val="940C02"/>
                </a:solidFill>
              </a:rPr>
              <a:t> </a:t>
            </a:r>
            <a:r>
              <a:rPr lang="it-IT" sz="4000" b="1" dirty="0" smtClean="0">
                <a:solidFill>
                  <a:srgbClr val="002060"/>
                </a:solidFill>
              </a:rPr>
              <a:t/>
            </a:r>
            <a:br>
              <a:rPr lang="it-IT" sz="4000" b="1" dirty="0" smtClean="0">
                <a:solidFill>
                  <a:srgbClr val="002060"/>
                </a:solidFill>
              </a:rPr>
            </a:br>
            <a:r>
              <a:rPr lang="it-IT" sz="4000" b="1" dirty="0">
                <a:solidFill>
                  <a:srgbClr val="002060"/>
                </a:solidFill>
              </a:rPr>
              <a:t/>
            </a:r>
            <a:br>
              <a:rPr lang="it-IT" sz="4000" b="1" dirty="0">
                <a:solidFill>
                  <a:srgbClr val="002060"/>
                </a:solidFill>
              </a:rPr>
            </a:br>
            <a:r>
              <a:rPr lang="it-IT" sz="4000" b="1" i="1" dirty="0" smtClean="0">
                <a:solidFill>
                  <a:srgbClr val="002060"/>
                </a:solidFill>
                <a:latin typeface="+mn-lt"/>
                <a:ea typeface="+mn-ea"/>
                <a:cs typeface="+mn-cs"/>
              </a:rPr>
              <a:t>LA RIAPERTURA </a:t>
            </a:r>
            <a:r>
              <a:rPr lang="it-IT" sz="4000" b="1" i="1" dirty="0">
                <a:solidFill>
                  <a:srgbClr val="002060"/>
                </a:solidFill>
                <a:latin typeface="+mn-lt"/>
                <a:ea typeface="+mn-ea"/>
                <a:cs typeface="+mn-cs"/>
              </a:rPr>
              <a:t>DELLE ATTIVITA’ </a:t>
            </a:r>
            <a:r>
              <a:rPr lang="it-IT" sz="4000" b="1" i="1" dirty="0" smtClean="0">
                <a:solidFill>
                  <a:srgbClr val="002060"/>
                </a:solidFill>
                <a:latin typeface="+mn-lt"/>
                <a:ea typeface="+mn-ea"/>
                <a:cs typeface="+mn-cs"/>
              </a:rPr>
              <a:t>DIDATTICHE ALL’ </a:t>
            </a:r>
            <a:r>
              <a:rPr lang="it-IT" sz="4000" b="1" i="1" dirty="0" smtClean="0">
                <a:solidFill>
                  <a:srgbClr val="002060"/>
                </a:solidFill>
              </a:rPr>
              <a:t>I.I.S</a:t>
            </a:r>
            <a:r>
              <a:rPr lang="it-IT" sz="4000" b="1" i="1" dirty="0">
                <a:solidFill>
                  <a:srgbClr val="002060"/>
                </a:solidFill>
              </a:rPr>
              <a:t>. LEARDI</a:t>
            </a:r>
            <a:r>
              <a:rPr lang="it-IT" sz="4000" i="1" dirty="0"/>
              <a:t/>
            </a:r>
            <a:br>
              <a:rPr lang="it-IT" sz="4000" i="1" dirty="0"/>
            </a:br>
            <a:r>
              <a:rPr lang="it-IT" sz="4000" b="1" i="1" dirty="0">
                <a:solidFill>
                  <a:srgbClr val="002060"/>
                </a:solidFill>
                <a:latin typeface="+mn-lt"/>
                <a:ea typeface="+mn-ea"/>
                <a:cs typeface="+mn-cs"/>
              </a:rPr>
              <a:t>A.S. 2020/21</a:t>
            </a:r>
          </a:p>
        </p:txBody>
      </p:sp>
      <p:sp>
        <p:nvSpPr>
          <p:cNvPr id="4" name="Casella di testo 1"/>
          <p:cNvSpPr txBox="1">
            <a:spLocks noChangeArrowheads="1" noChangeShapeType="1" noTextEdit="1"/>
          </p:cNvSpPr>
          <p:nvPr/>
        </p:nvSpPr>
        <p:spPr bwMode="auto">
          <a:xfrm>
            <a:off x="7637084" y="436401"/>
            <a:ext cx="3643533" cy="966216"/>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square" numCol="1" fromWordArt="1">
            <a:prstTxWarp prst="textPlain">
              <a:avLst>
                <a:gd name="adj" fmla="val 50000"/>
              </a:avLst>
            </a:prstTxWarp>
            <a:spAutoFit/>
          </a:bodyPr>
          <a:lstStyle/>
          <a:p>
            <a:pPr algn="ctr">
              <a:spcAft>
                <a:spcPts val="0"/>
              </a:spcAft>
            </a:pPr>
            <a:r>
              <a:rPr lang="it-IT" sz="3600" b="1" dirty="0">
                <a:solidFill>
                  <a:srgbClr val="990033"/>
                </a:solidFill>
                <a:effectLst>
                  <a:outerShdw dist="45847" dir="2021404" algn="ctr">
                    <a:srgbClr val="B2B2B2">
                      <a:alpha val="80000"/>
                    </a:srgbClr>
                  </a:outerShdw>
                </a:effectLst>
                <a:latin typeface="Times New Roman" panose="02020603050405020304" pitchFamily="18" charset="0"/>
                <a:ea typeface="Times New Roman" panose="02020603050405020304" pitchFamily="18" charset="0"/>
              </a:rPr>
              <a:t>LE@RDI</a:t>
            </a:r>
            <a:endParaRPr lang="it-IT" sz="12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8738110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451262" y="118753"/>
            <a:ext cx="11435938" cy="6352385"/>
          </a:xfrm>
          <a:ln>
            <a:solidFill>
              <a:schemeClr val="accent1"/>
            </a:solidFill>
          </a:ln>
        </p:spPr>
        <p:txBody>
          <a:bodyPr>
            <a:noAutofit/>
          </a:bodyPr>
          <a:lstStyle/>
          <a:p>
            <a:pPr marL="342900" indent="-342900">
              <a:buFont typeface="Wingdings" panose="05000000000000000000" pitchFamily="2" charset="2"/>
              <a:buChar char="Ø"/>
            </a:pPr>
            <a:r>
              <a:rPr lang="it-IT" sz="2400" b="1" cap="none" dirty="0" smtClean="0">
                <a:solidFill>
                  <a:schemeClr val="bg2">
                    <a:lumMod val="50000"/>
                  </a:schemeClr>
                </a:solidFill>
                <a:latin typeface="+mn-lt"/>
                <a:ea typeface="+mn-ea"/>
                <a:cs typeface="+mn-cs"/>
              </a:rPr>
              <a:t>                                          </a:t>
            </a:r>
            <a:br>
              <a:rPr lang="it-IT" sz="2400" b="1" cap="none" dirty="0" smtClean="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r>
            <a:br>
              <a:rPr lang="it-IT" sz="2400" b="1" cap="none" dirty="0" smtClean="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t>
            </a:r>
            <a:br>
              <a:rPr lang="it-IT" sz="2400" b="1" cap="none" dirty="0" smtClean="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t>
            </a:r>
            <a:br>
              <a:rPr lang="it-IT" sz="2400" b="1" cap="none" dirty="0" smtClean="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t>
            </a:r>
            <a:br>
              <a:rPr lang="it-IT" sz="2400" b="1" cap="none" dirty="0" smtClean="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r>
            <a:br>
              <a:rPr lang="it-IT" sz="2400" b="1" cap="none" dirty="0" smtClean="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t>
            </a:r>
            <a:br>
              <a:rPr lang="it-IT" sz="2400" b="1" cap="none" dirty="0" smtClean="0">
                <a:solidFill>
                  <a:schemeClr val="bg2">
                    <a:lumMod val="50000"/>
                  </a:schemeClr>
                </a:solidFill>
                <a:latin typeface="+mn-lt"/>
                <a:ea typeface="+mn-ea"/>
                <a:cs typeface="+mn-cs"/>
              </a:rPr>
            </a:br>
            <a:r>
              <a:rPr lang="it-IT" sz="2400" b="1" cap="none" dirty="0">
                <a:solidFill>
                  <a:schemeClr val="bg2">
                    <a:lumMod val="50000"/>
                  </a:schemeClr>
                </a:solidFill>
                <a:latin typeface="+mn-lt"/>
                <a:ea typeface="+mn-ea"/>
                <a:cs typeface="+mn-cs"/>
              </a:rPr>
              <a:t>	</a:t>
            </a:r>
            <a:r>
              <a:rPr lang="it-IT" sz="2400" b="1" cap="none" dirty="0" smtClean="0">
                <a:solidFill>
                  <a:schemeClr val="bg2">
                    <a:lumMod val="50000"/>
                  </a:schemeClr>
                </a:solidFill>
                <a:latin typeface="+mn-lt"/>
                <a:ea typeface="+mn-ea"/>
                <a:cs typeface="+mn-cs"/>
              </a:rPr>
              <a:t>							 </a:t>
            </a:r>
            <a:br>
              <a:rPr lang="it-IT" sz="2400" b="1" cap="none" dirty="0" smtClean="0">
                <a:solidFill>
                  <a:schemeClr val="bg2">
                    <a:lumMod val="50000"/>
                  </a:schemeClr>
                </a:solidFill>
                <a:latin typeface="+mn-lt"/>
                <a:ea typeface="+mn-ea"/>
                <a:cs typeface="+mn-cs"/>
              </a:rPr>
            </a:br>
            <a:r>
              <a:rPr lang="it-IT" sz="2400" b="1" cap="none" dirty="0">
                <a:solidFill>
                  <a:schemeClr val="bg2">
                    <a:lumMod val="50000"/>
                  </a:schemeClr>
                </a:solidFill>
                <a:latin typeface="+mn-lt"/>
                <a:ea typeface="+mn-ea"/>
                <a:cs typeface="+mn-cs"/>
              </a:rPr>
              <a:t/>
            </a:r>
            <a:br>
              <a:rPr lang="it-IT" sz="2400" b="1" cap="none" dirty="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t>
            </a:r>
            <a:r>
              <a:rPr lang="it-IT" b="1" dirty="0" smtClean="0">
                <a:solidFill>
                  <a:srgbClr val="940C02"/>
                </a:solidFill>
              </a:rPr>
              <a:t>#</a:t>
            </a:r>
            <a:r>
              <a:rPr lang="it-IT" b="1" dirty="0" err="1">
                <a:solidFill>
                  <a:srgbClr val="940C02"/>
                </a:solidFill>
              </a:rPr>
              <a:t>S</a:t>
            </a:r>
            <a:r>
              <a:rPr lang="it-IT" b="1" cap="none" dirty="0" err="1">
                <a:solidFill>
                  <a:srgbClr val="940C02"/>
                </a:solidFill>
              </a:rPr>
              <a:t>icuri</a:t>
            </a:r>
            <a:r>
              <a:rPr lang="it-IT" b="1" dirty="0" err="1">
                <a:solidFill>
                  <a:srgbClr val="940C02"/>
                </a:solidFill>
              </a:rPr>
              <a:t>s</a:t>
            </a:r>
            <a:r>
              <a:rPr lang="it-IT" b="1" cap="none" dirty="0" err="1">
                <a:solidFill>
                  <a:srgbClr val="940C02"/>
                </a:solidFill>
              </a:rPr>
              <a:t>iRiparte</a:t>
            </a:r>
            <a:r>
              <a:rPr lang="it-IT" b="1" dirty="0">
                <a:solidFill>
                  <a:srgbClr val="940C02"/>
                </a:solidFill>
              </a:rPr>
              <a:t> </a:t>
            </a:r>
            <a:r>
              <a:rPr lang="it-IT" sz="2000" b="1" dirty="0">
                <a:solidFill>
                  <a:srgbClr val="002060"/>
                </a:solidFill>
                <a:latin typeface="+mn-lt"/>
                <a:ea typeface="+mn-ea"/>
                <a:cs typeface="+mn-cs"/>
              </a:rPr>
              <a:t/>
            </a:r>
            <a:br>
              <a:rPr lang="it-IT" sz="2000" b="1" dirty="0">
                <a:solidFill>
                  <a:srgbClr val="002060"/>
                </a:solidFill>
                <a:latin typeface="+mn-lt"/>
                <a:ea typeface="+mn-ea"/>
                <a:cs typeface="+mn-cs"/>
              </a:rPr>
            </a:br>
            <a:r>
              <a:rPr lang="it-IT" sz="2000" b="1" dirty="0" smtClean="0">
                <a:solidFill>
                  <a:srgbClr val="002060"/>
                </a:solidFill>
                <a:latin typeface="+mn-lt"/>
                <a:ea typeface="+mn-ea"/>
                <a:cs typeface="+mn-cs"/>
              </a:rPr>
              <a:t>      </a:t>
            </a:r>
            <a:r>
              <a:rPr lang="it-IT" sz="2000" b="1" i="1" dirty="0" smtClean="0">
                <a:solidFill>
                  <a:srgbClr val="002060"/>
                </a:solidFill>
                <a:latin typeface="+mn-lt"/>
                <a:ea typeface="+mn-ea"/>
                <a:cs typeface="+mn-cs"/>
              </a:rPr>
              <a:t>AZIONI  PER UNA DIDATTICA EFFICACE, INTEGRATA, INCLUSIVA E SICURA</a:t>
            </a:r>
            <a:r>
              <a:rPr lang="it-IT" sz="2000" b="1" dirty="0" smtClean="0">
                <a:solidFill>
                  <a:srgbClr val="C00000"/>
                </a:solidFill>
              </a:rPr>
              <a:t/>
            </a:r>
            <a:br>
              <a:rPr lang="it-IT" sz="2000" b="1" dirty="0" smtClean="0">
                <a:solidFill>
                  <a:srgbClr val="C00000"/>
                </a:solidFill>
              </a:rPr>
            </a:br>
            <a:r>
              <a:rPr lang="it-IT" sz="2000" b="1" dirty="0" smtClean="0">
                <a:solidFill>
                  <a:srgbClr val="C00000"/>
                </a:solidFill>
              </a:rPr>
              <a:t/>
            </a:r>
            <a:br>
              <a:rPr lang="it-IT" sz="2000" b="1" dirty="0" smtClean="0">
                <a:solidFill>
                  <a:srgbClr val="C00000"/>
                </a:solidFill>
              </a:rPr>
            </a:br>
            <a:r>
              <a:rPr lang="it-IT" sz="2000" b="1" cap="none" dirty="0" smtClean="0">
                <a:solidFill>
                  <a:srgbClr val="002060"/>
                </a:solidFill>
              </a:rPr>
              <a:t>&gt; </a:t>
            </a:r>
            <a:r>
              <a:rPr lang="it-IT" sz="2200" b="1" cap="none" dirty="0" smtClean="0">
                <a:solidFill>
                  <a:srgbClr val="002060"/>
                </a:solidFill>
              </a:rPr>
              <a:t>Lo scorso anno scolastico ha visto la nostra scuola impegnata durante il periodo di emergenza sanitaria in un grande sforzo didattico per assicurare il diritto allo studio dei nostri alunni attraverso le lezioni a distanza.</a:t>
            </a:r>
            <a:br>
              <a:rPr lang="it-IT" sz="2200" b="1" cap="none" dirty="0" smtClean="0">
                <a:solidFill>
                  <a:srgbClr val="002060"/>
                </a:solidFill>
              </a:rPr>
            </a:br>
            <a:r>
              <a:rPr lang="it-IT" sz="2200" b="1" cap="none" dirty="0" smtClean="0">
                <a:solidFill>
                  <a:srgbClr val="002060"/>
                </a:solidFill>
              </a:rPr>
              <a:t> </a:t>
            </a:r>
            <a:br>
              <a:rPr lang="it-IT" sz="2200" b="1" cap="none" dirty="0" smtClean="0">
                <a:solidFill>
                  <a:srgbClr val="002060"/>
                </a:solidFill>
              </a:rPr>
            </a:br>
            <a:r>
              <a:rPr lang="it-IT" sz="2200" b="1" cap="none" dirty="0" smtClean="0">
                <a:solidFill>
                  <a:srgbClr val="002060"/>
                </a:solidFill>
              </a:rPr>
              <a:t>&gt; Questo </a:t>
            </a:r>
            <a:r>
              <a:rPr lang="it-IT" sz="2200" b="1" cap="none" dirty="0">
                <a:solidFill>
                  <a:srgbClr val="002060"/>
                </a:solidFill>
              </a:rPr>
              <a:t>nuovo anno si annuncia</a:t>
            </a:r>
            <a:r>
              <a:rPr lang="it-IT" sz="2200" b="1" cap="none" dirty="0" smtClean="0">
                <a:solidFill>
                  <a:srgbClr val="002060"/>
                </a:solidFill>
              </a:rPr>
              <a:t> complesso, </a:t>
            </a:r>
            <a:r>
              <a:rPr lang="it-IT" sz="2200" b="1" cap="none" dirty="0">
                <a:solidFill>
                  <a:srgbClr val="002060"/>
                </a:solidFill>
              </a:rPr>
              <a:t>ma al Leardi abbiamo </a:t>
            </a:r>
            <a:r>
              <a:rPr lang="it-IT" sz="2200" b="1" cap="none" dirty="0" smtClean="0">
                <a:solidFill>
                  <a:srgbClr val="002060"/>
                </a:solidFill>
              </a:rPr>
              <a:t>lavorato per </a:t>
            </a:r>
            <a:r>
              <a:rPr lang="it-IT" sz="2200" b="1" cap="none" dirty="0">
                <a:solidFill>
                  <a:srgbClr val="002060"/>
                </a:solidFill>
              </a:rPr>
              <a:t>garantire una ripartenza sicura, in merito sia al rischio epidemiologico che ad una didattica efficace</a:t>
            </a:r>
            <a:r>
              <a:rPr lang="it-IT" sz="2200" b="1" cap="none" dirty="0" smtClean="0">
                <a:solidFill>
                  <a:srgbClr val="002060"/>
                </a:solidFill>
              </a:rPr>
              <a:t>.</a:t>
            </a:r>
            <a:br>
              <a:rPr lang="it-IT" sz="2200" b="1" cap="none" dirty="0" smtClean="0">
                <a:solidFill>
                  <a:srgbClr val="002060"/>
                </a:solidFill>
              </a:rPr>
            </a:br>
            <a:r>
              <a:rPr lang="it-IT" sz="2200" b="1" cap="none" dirty="0" smtClean="0">
                <a:solidFill>
                  <a:srgbClr val="002060"/>
                </a:solidFill>
              </a:rPr>
              <a:t/>
            </a:r>
            <a:br>
              <a:rPr lang="it-IT" sz="2200" b="1" cap="none" dirty="0" smtClean="0">
                <a:solidFill>
                  <a:srgbClr val="002060"/>
                </a:solidFill>
              </a:rPr>
            </a:br>
            <a:r>
              <a:rPr lang="it-IT" sz="2200" b="1" cap="none" dirty="0" smtClean="0">
                <a:solidFill>
                  <a:srgbClr val="002060"/>
                </a:solidFill>
              </a:rPr>
              <a:t>&gt; Ciò comporta </a:t>
            </a:r>
            <a:r>
              <a:rPr lang="it-IT" sz="2200" b="1" cap="none" dirty="0">
                <a:solidFill>
                  <a:srgbClr val="002060"/>
                </a:solidFill>
              </a:rPr>
              <a:t>la definizione di regole per gestire la complessità della vita a scuola</a:t>
            </a:r>
            <a:r>
              <a:rPr lang="it-IT" sz="2200" b="1" cap="none" dirty="0" smtClean="0">
                <a:solidFill>
                  <a:srgbClr val="002060"/>
                </a:solidFill>
              </a:rPr>
              <a:t>.</a:t>
            </a:r>
            <a:br>
              <a:rPr lang="it-IT" sz="2200" b="1" cap="none" dirty="0" smtClean="0">
                <a:solidFill>
                  <a:srgbClr val="002060"/>
                </a:solidFill>
              </a:rPr>
            </a:br>
            <a:r>
              <a:rPr lang="it-IT" sz="2200" b="1" cap="none" dirty="0">
                <a:solidFill>
                  <a:schemeClr val="bg2">
                    <a:lumMod val="50000"/>
                  </a:schemeClr>
                </a:solidFill>
              </a:rPr>
              <a:t/>
            </a:r>
            <a:br>
              <a:rPr lang="it-IT" sz="2200" b="1" cap="none" dirty="0">
                <a:solidFill>
                  <a:schemeClr val="bg2">
                    <a:lumMod val="50000"/>
                  </a:schemeClr>
                </a:solidFill>
              </a:rPr>
            </a:br>
            <a:r>
              <a:rPr lang="it-IT" sz="2200" b="1" cap="none" dirty="0" smtClean="0">
                <a:solidFill>
                  <a:srgbClr val="002060"/>
                </a:solidFill>
              </a:rPr>
              <a:t>&gt; Per </a:t>
            </a:r>
            <a:r>
              <a:rPr lang="it-IT" sz="2200" b="1" cap="none" dirty="0">
                <a:solidFill>
                  <a:srgbClr val="002060"/>
                </a:solidFill>
              </a:rPr>
              <a:t>questo abbiamo bisogno di stringere  una collaborazione  attiva con genitori </a:t>
            </a:r>
            <a:r>
              <a:rPr lang="it-IT" sz="2200" b="1" cap="none" dirty="0" smtClean="0">
                <a:solidFill>
                  <a:srgbClr val="002060"/>
                </a:solidFill>
              </a:rPr>
              <a:t>e studenti  per  </a:t>
            </a:r>
            <a:r>
              <a:rPr lang="it-IT" sz="2200" b="1" cap="none" dirty="0">
                <a:solidFill>
                  <a:srgbClr val="002060"/>
                </a:solidFill>
              </a:rPr>
              <a:t>garantire il benessere di tutti i membri della nostra </a:t>
            </a:r>
            <a:r>
              <a:rPr lang="it-IT" sz="2200" b="1" cap="none" dirty="0" smtClean="0">
                <a:solidFill>
                  <a:srgbClr val="002060"/>
                </a:solidFill>
              </a:rPr>
              <a:t>comunità. </a:t>
            </a:r>
            <a:r>
              <a:rPr lang="it-IT" sz="2200" b="1" cap="none" dirty="0" smtClean="0">
                <a:solidFill>
                  <a:srgbClr val="002060"/>
                </a:solidFill>
              </a:rPr>
              <a:t/>
            </a:r>
            <a:br>
              <a:rPr lang="it-IT" sz="2200" b="1" cap="none" dirty="0" smtClean="0">
                <a:solidFill>
                  <a:srgbClr val="002060"/>
                </a:solidFill>
              </a:rPr>
            </a:br>
            <a:r>
              <a:rPr lang="it-IT" sz="2400" b="1" cap="none" dirty="0">
                <a:solidFill>
                  <a:srgbClr val="002060"/>
                </a:solidFill>
              </a:rPr>
              <a:t/>
            </a:r>
            <a:br>
              <a:rPr lang="it-IT" sz="2400" b="1" cap="none" dirty="0">
                <a:solidFill>
                  <a:srgbClr val="002060"/>
                </a:solidFill>
              </a:rPr>
            </a:br>
            <a:r>
              <a:rPr lang="it-IT" sz="2400" b="1" cap="none" dirty="0" smtClean="0">
                <a:solidFill>
                  <a:srgbClr val="002060"/>
                </a:solidFill>
              </a:rPr>
              <a:t/>
            </a:r>
            <a:br>
              <a:rPr lang="it-IT" sz="2400" b="1" cap="none" dirty="0" smtClean="0">
                <a:solidFill>
                  <a:srgbClr val="002060"/>
                </a:solidFill>
              </a:rPr>
            </a:br>
            <a:r>
              <a:rPr lang="it-IT" sz="2400" b="1" cap="none" dirty="0" smtClean="0">
                <a:solidFill>
                  <a:srgbClr val="002060"/>
                </a:solidFill>
              </a:rPr>
              <a:t/>
            </a:r>
            <a:br>
              <a:rPr lang="it-IT" sz="2400" b="1" cap="none" dirty="0" smtClean="0">
                <a:solidFill>
                  <a:srgbClr val="002060"/>
                </a:solidFill>
              </a:rPr>
            </a:br>
            <a:r>
              <a:rPr lang="it-IT" sz="2000" b="1" cap="none" dirty="0" smtClean="0">
                <a:solidFill>
                  <a:srgbClr val="002060"/>
                </a:solidFill>
              </a:rPr>
              <a:t/>
            </a:r>
            <a:br>
              <a:rPr lang="it-IT" sz="2000" b="1" cap="none" dirty="0" smtClean="0">
                <a:solidFill>
                  <a:srgbClr val="002060"/>
                </a:solidFill>
              </a:rPr>
            </a:br>
            <a:r>
              <a:rPr lang="it-IT" sz="2400" b="1" cap="none" dirty="0" smtClean="0">
                <a:solidFill>
                  <a:schemeClr val="bg2">
                    <a:lumMod val="50000"/>
                  </a:schemeClr>
                </a:solidFill>
              </a:rPr>
              <a:t/>
            </a:r>
            <a:br>
              <a:rPr lang="it-IT" sz="2400" b="1" cap="none" dirty="0" smtClean="0">
                <a:solidFill>
                  <a:schemeClr val="bg2">
                    <a:lumMod val="50000"/>
                  </a:schemeClr>
                </a:solidFill>
              </a:rPr>
            </a:br>
            <a:r>
              <a:rPr lang="it-IT" sz="2400" b="1" cap="none" dirty="0" smtClean="0">
                <a:solidFill>
                  <a:schemeClr val="bg2">
                    <a:lumMod val="50000"/>
                  </a:schemeClr>
                </a:solidFill>
              </a:rPr>
              <a:t/>
            </a:r>
            <a:br>
              <a:rPr lang="it-IT" sz="2400" b="1" cap="none" dirty="0" smtClean="0">
                <a:solidFill>
                  <a:schemeClr val="bg2">
                    <a:lumMod val="50000"/>
                  </a:schemeClr>
                </a:solidFill>
              </a:rPr>
            </a:br>
            <a:r>
              <a:rPr lang="it-IT" sz="2400" b="1" dirty="0" smtClean="0"/>
              <a:t/>
            </a:r>
            <a:br>
              <a:rPr lang="it-IT" sz="2400" b="1" dirty="0" smtClean="0"/>
            </a:br>
            <a:r>
              <a:rPr lang="it-IT" sz="2400" b="1" cap="none" dirty="0" smtClean="0">
                <a:solidFill>
                  <a:schemeClr val="bg2">
                    <a:lumMod val="50000"/>
                  </a:schemeClr>
                </a:solidFill>
                <a:latin typeface="+mn-lt"/>
                <a:ea typeface="+mn-ea"/>
                <a:cs typeface="+mn-cs"/>
              </a:rPr>
              <a:t/>
            </a:r>
            <a:br>
              <a:rPr lang="it-IT" sz="2400" b="1" cap="none" dirty="0" smtClean="0">
                <a:solidFill>
                  <a:schemeClr val="bg2">
                    <a:lumMod val="50000"/>
                  </a:schemeClr>
                </a:solidFill>
                <a:latin typeface="+mn-lt"/>
                <a:ea typeface="+mn-ea"/>
                <a:cs typeface="+mn-cs"/>
              </a:rPr>
            </a:br>
            <a:r>
              <a:rPr lang="it-IT" sz="2400" b="1" cap="none" dirty="0" smtClean="0">
                <a:solidFill>
                  <a:schemeClr val="bg2">
                    <a:lumMod val="50000"/>
                  </a:schemeClr>
                </a:solidFill>
                <a:latin typeface="+mn-lt"/>
                <a:ea typeface="+mn-ea"/>
                <a:cs typeface="+mn-cs"/>
              </a:rPr>
              <a:t> </a:t>
            </a:r>
            <a:br>
              <a:rPr lang="it-IT" sz="2400" b="1" cap="none" dirty="0" smtClean="0">
                <a:solidFill>
                  <a:schemeClr val="bg2">
                    <a:lumMod val="50000"/>
                  </a:schemeClr>
                </a:solidFill>
                <a:latin typeface="+mn-lt"/>
                <a:ea typeface="+mn-ea"/>
                <a:cs typeface="+mn-cs"/>
              </a:rPr>
            </a:br>
            <a:endParaRPr lang="it-IT" sz="2400" b="1" cap="none" dirty="0">
              <a:solidFill>
                <a:schemeClr val="bg2">
                  <a:lumMod val="50000"/>
                </a:schemeClr>
              </a:solidFill>
              <a:latin typeface="+mn-lt"/>
              <a:ea typeface="+mn-ea"/>
              <a:cs typeface="+mn-cs"/>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idx="1"/>
          </p:nvPr>
        </p:nvSpPr>
        <p:spPr>
          <a:xfrm>
            <a:off x="308758" y="225631"/>
            <a:ext cx="10965991" cy="6127667"/>
          </a:xfrm>
        </p:spPr>
        <p:txBody>
          <a:bodyPr anchor="t">
            <a:normAutofit/>
          </a:bodyPr>
          <a:lstStyle/>
          <a:p>
            <a:pPr marL="0" indent="0">
              <a:buNone/>
            </a:pPr>
            <a:r>
              <a:rPr lang="it-IT" b="1" dirty="0" smtClean="0"/>
              <a:t>			               </a:t>
            </a:r>
          </a:p>
          <a:p>
            <a:pPr marL="0" indent="0">
              <a:buNone/>
            </a:pPr>
            <a:r>
              <a:rPr lang="it-IT" sz="2200" b="1" i="1" cap="all" dirty="0">
                <a:ln w="3175" cmpd="sng">
                  <a:noFill/>
                </a:ln>
                <a:solidFill>
                  <a:srgbClr val="002060"/>
                </a:solidFill>
              </a:rPr>
              <a:t>	</a:t>
            </a:r>
            <a:r>
              <a:rPr lang="it-IT" sz="2200" b="1" i="1" cap="all" dirty="0" smtClean="0">
                <a:ln w="3175" cmpd="sng">
                  <a:noFill/>
                </a:ln>
                <a:solidFill>
                  <a:srgbClr val="002060"/>
                </a:solidFill>
              </a:rPr>
              <a:t>			</a:t>
            </a:r>
            <a:r>
              <a:rPr lang="it-IT" sz="2800" b="1" i="1" cap="all" dirty="0" smtClean="0">
                <a:ln w="3175" cmpd="sng">
                  <a:noFill/>
                </a:ln>
                <a:solidFill>
                  <a:srgbClr val="002060"/>
                </a:solidFill>
              </a:rPr>
              <a:t>LA </a:t>
            </a:r>
            <a:r>
              <a:rPr lang="it-IT" sz="2800" b="1" i="1" cap="all" dirty="0">
                <a:ln w="3175" cmpd="sng">
                  <a:noFill/>
                </a:ln>
                <a:solidFill>
                  <a:srgbClr val="002060"/>
                </a:solidFill>
              </a:rPr>
              <a:t>METODOLOGIA DIDATTICA E L’EMERGENZA</a:t>
            </a:r>
          </a:p>
          <a:p>
            <a:pPr algn="just"/>
            <a:r>
              <a:rPr lang="it-IT" sz="2400" b="1" dirty="0">
                <a:ln w="3175" cmpd="sng">
                  <a:noFill/>
                </a:ln>
                <a:solidFill>
                  <a:srgbClr val="002060"/>
                </a:solidFill>
                <a:latin typeface="+mj-lt"/>
                <a:ea typeface="+mj-ea"/>
                <a:cs typeface="+mj-cs"/>
              </a:rPr>
              <a:t>La Didattica a Distanza, pur avendo rappresentato un indispensabile strumento educativo nel periodo del </a:t>
            </a:r>
            <a:r>
              <a:rPr lang="it-IT" sz="2400" b="1" dirty="0" err="1">
                <a:ln w="3175" cmpd="sng">
                  <a:noFill/>
                </a:ln>
                <a:solidFill>
                  <a:srgbClr val="002060"/>
                </a:solidFill>
                <a:latin typeface="+mj-lt"/>
                <a:ea typeface="+mj-ea"/>
                <a:cs typeface="+mj-cs"/>
              </a:rPr>
              <a:t>lockdown</a:t>
            </a:r>
            <a:r>
              <a:rPr lang="it-IT" sz="2400" b="1" dirty="0">
                <a:ln w="3175" cmpd="sng">
                  <a:noFill/>
                </a:ln>
                <a:solidFill>
                  <a:srgbClr val="002060"/>
                </a:solidFill>
                <a:latin typeface="+mj-lt"/>
                <a:ea typeface="+mj-ea"/>
                <a:cs typeface="+mj-cs"/>
              </a:rPr>
              <a:t>, rivelandosi inoltre come una risorsa per le competenze digitali degli studenti, non può indubbiamente sostituire il valore educativo della didattica in presenza.</a:t>
            </a:r>
          </a:p>
          <a:p>
            <a:pPr algn="just"/>
            <a:r>
              <a:rPr lang="it-IT" sz="2400" b="1" dirty="0">
                <a:ln w="3175" cmpd="sng">
                  <a:noFill/>
                </a:ln>
                <a:solidFill>
                  <a:srgbClr val="002060"/>
                </a:solidFill>
                <a:latin typeface="+mj-lt"/>
                <a:ea typeface="+mj-ea"/>
                <a:cs typeface="+mj-cs"/>
              </a:rPr>
              <a:t> Di fronte alle incertezze del futuro e considerato il protrarsi dell’emergenza sanitaria, per garantire il diritto allo studio la Didattica a Distanza si affiancherà alla didattica in presenza, diventandone una preziosa integrazione</a:t>
            </a:r>
            <a:r>
              <a:rPr lang="it-IT" sz="2400" b="1" dirty="0" smtClean="0">
                <a:ln w="3175" cmpd="sng">
                  <a:noFill/>
                </a:ln>
                <a:solidFill>
                  <a:srgbClr val="002060"/>
                </a:solidFill>
                <a:latin typeface="+mj-lt"/>
                <a:ea typeface="+mj-ea"/>
                <a:cs typeface="+mj-cs"/>
              </a:rPr>
              <a:t>.</a:t>
            </a:r>
          </a:p>
          <a:p>
            <a:pPr algn="just"/>
            <a:r>
              <a:rPr lang="it-IT" sz="2400" b="1" dirty="0" smtClean="0">
                <a:ln w="3175" cmpd="sng">
                  <a:noFill/>
                </a:ln>
                <a:solidFill>
                  <a:srgbClr val="002060"/>
                </a:solidFill>
                <a:latin typeface="+mj-lt"/>
                <a:ea typeface="+mj-ea"/>
                <a:cs typeface="+mj-cs"/>
              </a:rPr>
              <a:t>Per questo si parlerà di « Didattica Digitale Integrata», di cui alle nuove Linee guida del M.I.</a:t>
            </a:r>
            <a:endParaRPr lang="it-IT" sz="2400" b="1" dirty="0">
              <a:ln w="3175" cmpd="sng">
                <a:noFill/>
              </a:ln>
              <a:solidFill>
                <a:srgbClr val="002060"/>
              </a:solidFill>
              <a:latin typeface="+mj-lt"/>
              <a:ea typeface="+mj-ea"/>
              <a:cs typeface="+mj-cs"/>
            </a:endParaRPr>
          </a:p>
          <a:p>
            <a:pPr marL="0" indent="0">
              <a:buNone/>
            </a:pPr>
            <a:r>
              <a:rPr lang="it-IT" b="1" dirty="0"/>
              <a:t>	</a:t>
            </a:r>
            <a:r>
              <a:rPr lang="it-IT" b="1" dirty="0" smtClean="0"/>
              <a:t>						</a:t>
            </a:r>
            <a:endParaRPr lang="it-IT" dirty="0"/>
          </a:p>
        </p:txBody>
      </p:sp>
    </p:spTree>
    <p:extLst>
      <p:ext uri="{BB962C8B-B14F-4D97-AF65-F5344CB8AC3E}">
        <p14:creationId xmlns:p14="http://schemas.microsoft.com/office/powerpoint/2010/main" val="6334072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553583" y="460168"/>
            <a:ext cx="10929856" cy="5893130"/>
          </a:xfrm>
        </p:spPr>
        <p:txBody>
          <a:bodyPr anchor="t"/>
          <a:lstStyle/>
          <a:p>
            <a:pPr marL="0" indent="0">
              <a:buNone/>
            </a:pPr>
            <a:r>
              <a:rPr lang="it-IT" sz="2200" b="1" i="1" cap="all" dirty="0" smtClean="0">
                <a:ln w="3175" cmpd="sng">
                  <a:noFill/>
                </a:ln>
                <a:solidFill>
                  <a:srgbClr val="002060"/>
                </a:solidFill>
              </a:rPr>
              <a:t>				</a:t>
            </a:r>
            <a:r>
              <a:rPr lang="it-IT" sz="2200" b="1" i="1" cap="all" dirty="0">
                <a:ln w="3175" cmpd="sng">
                  <a:noFill/>
                </a:ln>
                <a:solidFill>
                  <a:srgbClr val="002060"/>
                </a:solidFill>
              </a:rPr>
              <a:t> </a:t>
            </a:r>
            <a:r>
              <a:rPr lang="it-IT" sz="2200" b="1" i="1" cap="all" dirty="0" smtClean="0">
                <a:ln w="3175" cmpd="sng">
                  <a:noFill/>
                </a:ln>
                <a:solidFill>
                  <a:srgbClr val="002060"/>
                </a:solidFill>
              </a:rPr>
              <a:t> </a:t>
            </a:r>
            <a:r>
              <a:rPr lang="it-IT" sz="2800" b="1" i="1" cap="all" dirty="0" smtClean="0">
                <a:ln w="3175" cmpd="sng">
                  <a:noFill/>
                </a:ln>
                <a:solidFill>
                  <a:srgbClr val="002060"/>
                </a:solidFill>
              </a:rPr>
              <a:t>COME </a:t>
            </a:r>
            <a:r>
              <a:rPr lang="it-IT" sz="2800" b="1" i="1" cap="all" dirty="0">
                <a:ln w="3175" cmpd="sng">
                  <a:noFill/>
                </a:ln>
                <a:solidFill>
                  <a:srgbClr val="002060"/>
                </a:solidFill>
              </a:rPr>
              <a:t>LAVOREREMO NELL’IMMEDIATO</a:t>
            </a:r>
          </a:p>
          <a:p>
            <a:pPr algn="just"/>
            <a:r>
              <a:rPr lang="it-IT" sz="2400" b="1" dirty="0" smtClean="0">
                <a:ln w="3175" cmpd="sng">
                  <a:noFill/>
                </a:ln>
                <a:solidFill>
                  <a:srgbClr val="002060"/>
                </a:solidFill>
              </a:rPr>
              <a:t>La programmazione e la struttura della didattica</a:t>
            </a:r>
            <a:r>
              <a:rPr lang="it-IT" sz="2400" b="1" dirty="0">
                <a:ln w="3175" cmpd="sng">
                  <a:noFill/>
                </a:ln>
                <a:solidFill>
                  <a:srgbClr val="002060"/>
                </a:solidFill>
              </a:rPr>
              <a:t> </a:t>
            </a:r>
            <a:r>
              <a:rPr lang="it-IT" sz="2400" b="1" dirty="0" smtClean="0">
                <a:ln w="3175" cmpd="sng">
                  <a:noFill/>
                </a:ln>
                <a:solidFill>
                  <a:srgbClr val="002060"/>
                </a:solidFill>
              </a:rPr>
              <a:t>al Leardi:</a:t>
            </a:r>
            <a:r>
              <a:rPr lang="it-IT" sz="2400" b="1" dirty="0" smtClean="0">
                <a:ln w="3175" cmpd="sng">
                  <a:noFill/>
                </a:ln>
                <a:solidFill>
                  <a:srgbClr val="002060"/>
                </a:solidFill>
              </a:rPr>
              <a:t> </a:t>
            </a:r>
            <a:endParaRPr lang="it-IT" sz="2400" b="1" dirty="0" smtClean="0">
              <a:ln w="3175" cmpd="sng">
                <a:noFill/>
              </a:ln>
              <a:solidFill>
                <a:srgbClr val="002060"/>
              </a:solidFill>
            </a:endParaRPr>
          </a:p>
          <a:p>
            <a:pPr marL="457200" indent="-457200" algn="just">
              <a:buFont typeface="+mj-lt"/>
              <a:buAutoNum type="arabicPeriod"/>
            </a:pPr>
            <a:r>
              <a:rPr lang="it-IT" sz="2400" b="1" dirty="0" smtClean="0">
                <a:ln w="3175" cmpd="sng">
                  <a:noFill/>
                </a:ln>
                <a:solidFill>
                  <a:srgbClr val="002060"/>
                </a:solidFill>
              </a:rPr>
              <a:t>Le </a:t>
            </a:r>
            <a:r>
              <a:rPr lang="it-IT" sz="2400" b="1" dirty="0">
                <a:ln w="3175" cmpd="sng">
                  <a:noFill/>
                </a:ln>
                <a:solidFill>
                  <a:srgbClr val="002060"/>
                </a:solidFill>
              </a:rPr>
              <a:t>classi PRIME  e SECONDE seguiranno le lezioni SEMPRE in presenza, eventualmente  sdoppiate per garantire il necessario distanziamento;  </a:t>
            </a:r>
          </a:p>
          <a:p>
            <a:pPr marL="457200" indent="-457200" algn="just">
              <a:buFont typeface="+mj-lt"/>
              <a:buAutoNum type="arabicPeriod"/>
            </a:pPr>
            <a:r>
              <a:rPr lang="it-IT" sz="2400" b="1" dirty="0">
                <a:ln w="3175" cmpd="sng">
                  <a:noFill/>
                </a:ln>
                <a:solidFill>
                  <a:srgbClr val="002060"/>
                </a:solidFill>
              </a:rPr>
              <a:t>Le classi del TRIENNIO frequenteranno circa il 50% delle lezioni in presenza e il 50% in modalità SINCRONA da casa, con la necessaria strumentazione informatica; </a:t>
            </a:r>
          </a:p>
          <a:p>
            <a:pPr marL="457200" indent="-457200" algn="just">
              <a:buFont typeface="+mj-lt"/>
              <a:buAutoNum type="arabicPeriod"/>
            </a:pPr>
            <a:r>
              <a:rPr lang="it-IT" sz="2400" b="1" dirty="0">
                <a:ln w="3175" cmpd="sng">
                  <a:noFill/>
                </a:ln>
                <a:solidFill>
                  <a:srgbClr val="002060"/>
                </a:solidFill>
              </a:rPr>
              <a:t>Lezioni in presenza e Didattica Digitale Integrata ( cioè a distanza ma sincrona) si alterneranno con cadenza SETTIMANALE;</a:t>
            </a:r>
          </a:p>
          <a:p>
            <a:pPr marL="457200" indent="-457200" algn="just">
              <a:buFont typeface="+mj-lt"/>
              <a:buAutoNum type="arabicPeriod"/>
            </a:pPr>
            <a:r>
              <a:rPr lang="it-IT" sz="2400" b="1" dirty="0">
                <a:ln w="3175" cmpd="sng">
                  <a:noFill/>
                </a:ln>
                <a:solidFill>
                  <a:srgbClr val="002060"/>
                </a:solidFill>
              </a:rPr>
              <a:t>Si valuterà, dopo alcune settimane, e con la condivisione e il supporto di famiglie e alunni, l’efficienza del percorso didattico avviato e si definirà come proseguirlo.                                                 </a:t>
            </a:r>
          </a:p>
          <a:p>
            <a:pPr marL="0" indent="0">
              <a:buNone/>
            </a:pPr>
            <a:endParaRPr lang="it-IT" dirty="0"/>
          </a:p>
        </p:txBody>
      </p:sp>
    </p:spTree>
    <p:extLst>
      <p:ext uri="{BB962C8B-B14F-4D97-AF65-F5344CB8AC3E}">
        <p14:creationId xmlns:p14="http://schemas.microsoft.com/office/powerpoint/2010/main" val="23172521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1"/>
          <p:cNvSpPr>
            <a:spLocks noGrp="1"/>
          </p:cNvSpPr>
          <p:nvPr>
            <p:ph idx="1"/>
          </p:nvPr>
        </p:nvSpPr>
        <p:spPr>
          <a:xfrm>
            <a:off x="470455" y="83128"/>
            <a:ext cx="10763601" cy="6519553"/>
          </a:xfrm>
        </p:spPr>
        <p:txBody>
          <a:bodyPr>
            <a:normAutofit/>
          </a:bodyPr>
          <a:lstStyle/>
          <a:p>
            <a:pPr marL="0" indent="0">
              <a:buNone/>
            </a:pPr>
            <a:r>
              <a:rPr lang="it-IT" dirty="0"/>
              <a:t>	</a:t>
            </a:r>
            <a:r>
              <a:rPr lang="it-IT" dirty="0" smtClean="0"/>
              <a:t>		</a:t>
            </a:r>
            <a:r>
              <a:rPr lang="it-IT" sz="3400" b="1" i="1" cap="all" dirty="0">
                <a:ln w="3175" cmpd="sng">
                  <a:noFill/>
                </a:ln>
                <a:solidFill>
                  <a:srgbClr val="002060"/>
                </a:solidFill>
              </a:rPr>
              <a:t>		L’ INGRESSO </a:t>
            </a:r>
            <a:r>
              <a:rPr lang="it-IT" sz="3400" b="1" i="1" cap="all" dirty="0">
                <a:ln w="3175" cmpd="sng">
                  <a:noFill/>
                </a:ln>
                <a:solidFill>
                  <a:srgbClr val="002060"/>
                </a:solidFill>
              </a:rPr>
              <a:t>A SCUOLA</a:t>
            </a:r>
          </a:p>
          <a:p>
            <a:pPr algn="just"/>
            <a:r>
              <a:rPr lang="it-IT" sz="2200" b="1" dirty="0">
                <a:solidFill>
                  <a:srgbClr val="002060"/>
                </a:solidFill>
              </a:rPr>
              <a:t>Prima dell’ingresso </a:t>
            </a:r>
            <a:r>
              <a:rPr lang="it-IT" sz="2200" b="1" dirty="0" smtClean="0">
                <a:solidFill>
                  <a:srgbClr val="002060"/>
                </a:solidFill>
              </a:rPr>
              <a:t>in Istituto, dagli accessi di Via Leardi e via Mameli, gli </a:t>
            </a:r>
            <a:r>
              <a:rPr lang="it-IT" sz="2200" b="1" dirty="0">
                <a:solidFill>
                  <a:srgbClr val="002060"/>
                </a:solidFill>
              </a:rPr>
              <a:t>studenti dovranno evitare assembramenti negli spazi </a:t>
            </a:r>
            <a:r>
              <a:rPr lang="it-IT" sz="2200" b="1" dirty="0" smtClean="0">
                <a:solidFill>
                  <a:srgbClr val="002060"/>
                </a:solidFill>
              </a:rPr>
              <a:t>davanti al </a:t>
            </a:r>
            <a:r>
              <a:rPr lang="it-IT" sz="2200" b="1" dirty="0">
                <a:solidFill>
                  <a:srgbClr val="002060"/>
                </a:solidFill>
              </a:rPr>
              <a:t>portone di ingresso, rispettando il distanziamento di un metro tra le persone.</a:t>
            </a:r>
          </a:p>
          <a:p>
            <a:pPr algn="just"/>
            <a:r>
              <a:rPr lang="it-IT" sz="2200" b="1" dirty="0" smtClean="0">
                <a:solidFill>
                  <a:srgbClr val="002060"/>
                </a:solidFill>
              </a:rPr>
              <a:t>All’ingresso </a:t>
            </a:r>
            <a:r>
              <a:rPr lang="it-IT" sz="2200" b="1" dirty="0">
                <a:solidFill>
                  <a:srgbClr val="002060"/>
                </a:solidFill>
              </a:rPr>
              <a:t>verrà posizionato un apposito contenitore per la raccolta dei rifiuti (mascherine e guanti), come previsto dalla normativa in vigore, con particolare attenzione da parte dei soggetti che utilizzano mezzi pubblici. </a:t>
            </a:r>
          </a:p>
          <a:p>
            <a:pPr algn="just"/>
            <a:r>
              <a:rPr lang="it-IT" sz="2200" b="1" dirty="0">
                <a:solidFill>
                  <a:srgbClr val="002060"/>
                </a:solidFill>
              </a:rPr>
              <a:t>Al momento dell’ingresso in Istituto è obbligatorio per prima cosa sanificare le mani </a:t>
            </a:r>
            <a:r>
              <a:rPr lang="it-IT" sz="2200" b="1" dirty="0" smtClean="0">
                <a:solidFill>
                  <a:srgbClr val="002060"/>
                </a:solidFill>
              </a:rPr>
              <a:t>ed </a:t>
            </a:r>
            <a:r>
              <a:rPr lang="it-IT" sz="2200" b="1" dirty="0">
                <a:solidFill>
                  <a:srgbClr val="002060"/>
                </a:solidFill>
              </a:rPr>
              <a:t>indossare la mascherina chirurgica, che dovrà essere sostituita ogni giorno.</a:t>
            </a:r>
          </a:p>
          <a:p>
            <a:endParaRPr lang="it-IT" b="1" dirty="0"/>
          </a:p>
        </p:txBody>
      </p:sp>
    </p:spTree>
    <p:extLst>
      <p:ext uri="{BB962C8B-B14F-4D97-AF65-F5344CB8AC3E}">
        <p14:creationId xmlns:p14="http://schemas.microsoft.com/office/powerpoint/2010/main" val="26919868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ttangolo 4"/>
          <p:cNvSpPr/>
          <p:nvPr/>
        </p:nvSpPr>
        <p:spPr>
          <a:xfrm>
            <a:off x="2391707" y="462074"/>
            <a:ext cx="3241593" cy="541367"/>
          </a:xfrm>
          <a:prstGeom prst="rect">
            <a:avLst/>
          </a:prstGeom>
        </p:spPr>
        <p:txBody>
          <a:bodyPr wrap="none">
            <a:spAutoFit/>
          </a:bodyPr>
          <a:lstStyle/>
          <a:p>
            <a:pPr>
              <a:lnSpc>
                <a:spcPct val="115000"/>
              </a:lnSpc>
              <a:spcAft>
                <a:spcPts val="600"/>
              </a:spcAft>
            </a:pPr>
            <a:r>
              <a:rPr lang="it-IT" sz="2800" b="1" i="1" dirty="0" smtClean="0">
                <a:solidFill>
                  <a:srgbClr val="002060"/>
                </a:solidFill>
              </a:rPr>
              <a:t>INGRESSI E USCITE</a:t>
            </a:r>
            <a:endParaRPr lang="it-IT" sz="2800" b="1" i="1" dirty="0">
              <a:solidFill>
                <a:srgbClr val="002060"/>
              </a:solidFill>
            </a:endParaRPr>
          </a:p>
        </p:txBody>
      </p:sp>
      <p:graphicFrame>
        <p:nvGraphicFramePr>
          <p:cNvPr id="6" name="Tabella 5"/>
          <p:cNvGraphicFramePr>
            <a:graphicFrameLocks noGrp="1"/>
          </p:cNvGraphicFramePr>
          <p:nvPr>
            <p:extLst>
              <p:ext uri="{D42A27DB-BD31-4B8C-83A1-F6EECF244321}">
                <p14:modId xmlns:p14="http://schemas.microsoft.com/office/powerpoint/2010/main" val="547090272"/>
              </p:ext>
            </p:extLst>
          </p:nvPr>
        </p:nvGraphicFramePr>
        <p:xfrm>
          <a:off x="277900" y="1782544"/>
          <a:ext cx="6743523" cy="2611487"/>
        </p:xfrm>
        <a:graphic>
          <a:graphicData uri="http://schemas.openxmlformats.org/drawingml/2006/table">
            <a:tbl>
              <a:tblPr firstRow="1" firstCol="1" bandRow="1" bandCol="1">
                <a:tableStyleId>{5C22544A-7EE6-4342-B048-85BDC9FD1C3A}</a:tableStyleId>
              </a:tblPr>
              <a:tblGrid>
                <a:gridCol w="2256028"/>
                <a:gridCol w="2110055"/>
                <a:gridCol w="2377440"/>
              </a:tblGrid>
              <a:tr h="642188">
                <a:tc>
                  <a:txBody>
                    <a:bodyPr/>
                    <a:lstStyle/>
                    <a:p>
                      <a:pPr marL="457200">
                        <a:lnSpc>
                          <a:spcPct val="115000"/>
                        </a:lnSpc>
                        <a:spcAft>
                          <a:spcPts val="0"/>
                        </a:spcAft>
                      </a:pPr>
                      <a:r>
                        <a:rPr lang="it-IT" sz="1400" dirty="0">
                          <a:effectLst/>
                        </a:rPr>
                        <a:t> </a:t>
                      </a:r>
                      <a:endParaRPr lang="it-IT"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nSpc>
                          <a:spcPct val="115000"/>
                        </a:lnSpc>
                        <a:spcAft>
                          <a:spcPts val="0"/>
                        </a:spcAft>
                      </a:pPr>
                      <a:r>
                        <a:rPr lang="it-IT" sz="2800" dirty="0">
                          <a:effectLst/>
                        </a:rPr>
                        <a:t>ENTRATA</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marL="457200">
                        <a:lnSpc>
                          <a:spcPct val="115000"/>
                        </a:lnSpc>
                        <a:spcAft>
                          <a:spcPts val="0"/>
                        </a:spcAft>
                      </a:pPr>
                      <a:r>
                        <a:rPr lang="it-IT" sz="2800" dirty="0">
                          <a:effectLst/>
                        </a:rPr>
                        <a:t>USCITA</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656433">
                <a:tc>
                  <a:txBody>
                    <a:bodyPr/>
                    <a:lstStyle/>
                    <a:p>
                      <a:pPr marL="457200">
                        <a:lnSpc>
                          <a:spcPct val="115000"/>
                        </a:lnSpc>
                        <a:spcAft>
                          <a:spcPts val="0"/>
                        </a:spcAft>
                      </a:pPr>
                      <a:r>
                        <a:rPr lang="it-IT" sz="2800" b="1" kern="1200" dirty="0">
                          <a:solidFill>
                            <a:schemeClr val="lt1"/>
                          </a:solidFill>
                          <a:effectLst/>
                          <a:latin typeface="+mn-lt"/>
                          <a:ea typeface="+mn-ea"/>
                          <a:cs typeface="+mn-cs"/>
                        </a:rPr>
                        <a:t>1° TURNO</a:t>
                      </a:r>
                    </a:p>
                  </a:txBody>
                  <a:tcPr marL="68580" marR="68580" marT="0" marB="0"/>
                </a:tc>
                <a:tc>
                  <a:txBody>
                    <a:bodyPr/>
                    <a:lstStyle/>
                    <a:p>
                      <a:pPr marL="457200">
                        <a:lnSpc>
                          <a:spcPct val="115000"/>
                        </a:lnSpc>
                        <a:spcAft>
                          <a:spcPts val="0"/>
                        </a:spcAft>
                      </a:pPr>
                      <a:r>
                        <a:rPr lang="it-IT" sz="2800" dirty="0">
                          <a:effectLst/>
                        </a:rPr>
                        <a:t>7,45</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c>
                  <a:txBody>
                    <a:bodyPr/>
                    <a:lstStyle/>
                    <a:p>
                      <a:pPr marL="457200">
                        <a:lnSpc>
                          <a:spcPct val="115000"/>
                        </a:lnSpc>
                        <a:spcAft>
                          <a:spcPts val="0"/>
                        </a:spcAft>
                      </a:pPr>
                      <a:r>
                        <a:rPr lang="it-IT" sz="2800" dirty="0">
                          <a:effectLst/>
                        </a:rPr>
                        <a:t>12,35</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r>
              <a:tr h="656433">
                <a:tc>
                  <a:txBody>
                    <a:bodyPr/>
                    <a:lstStyle/>
                    <a:p>
                      <a:pPr marL="457200">
                        <a:lnSpc>
                          <a:spcPct val="115000"/>
                        </a:lnSpc>
                        <a:spcAft>
                          <a:spcPts val="0"/>
                        </a:spcAft>
                      </a:pPr>
                      <a:r>
                        <a:rPr lang="it-IT" sz="2800" b="1" kern="1200" dirty="0">
                          <a:solidFill>
                            <a:schemeClr val="lt1"/>
                          </a:solidFill>
                          <a:effectLst/>
                          <a:latin typeface="+mn-lt"/>
                          <a:ea typeface="+mn-ea"/>
                          <a:cs typeface="+mn-cs"/>
                        </a:rPr>
                        <a:t>2° TURNO</a:t>
                      </a:r>
                    </a:p>
                  </a:txBody>
                  <a:tcPr marL="68580" marR="68580" marT="0" marB="0"/>
                </a:tc>
                <a:tc>
                  <a:txBody>
                    <a:bodyPr/>
                    <a:lstStyle/>
                    <a:p>
                      <a:pPr marL="457200">
                        <a:lnSpc>
                          <a:spcPct val="115000"/>
                        </a:lnSpc>
                        <a:spcAft>
                          <a:spcPts val="0"/>
                        </a:spcAft>
                      </a:pPr>
                      <a:r>
                        <a:rPr lang="it-IT" sz="2800">
                          <a:effectLst/>
                        </a:rPr>
                        <a:t>7,55</a:t>
                      </a:r>
                      <a:endParaRPr lang="it-IT" sz="2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c>
                  <a:txBody>
                    <a:bodyPr/>
                    <a:lstStyle/>
                    <a:p>
                      <a:pPr marL="457200">
                        <a:lnSpc>
                          <a:spcPct val="115000"/>
                        </a:lnSpc>
                        <a:spcAft>
                          <a:spcPts val="0"/>
                        </a:spcAft>
                      </a:pPr>
                      <a:r>
                        <a:rPr lang="it-IT" sz="2800" dirty="0">
                          <a:effectLst/>
                        </a:rPr>
                        <a:t>12,45</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r>
              <a:tr h="656433">
                <a:tc>
                  <a:txBody>
                    <a:bodyPr/>
                    <a:lstStyle/>
                    <a:p>
                      <a:pPr marL="457200">
                        <a:lnSpc>
                          <a:spcPct val="115000"/>
                        </a:lnSpc>
                        <a:spcAft>
                          <a:spcPts val="0"/>
                        </a:spcAft>
                      </a:pPr>
                      <a:r>
                        <a:rPr lang="it-IT" sz="2800" b="1" kern="1200" dirty="0">
                          <a:solidFill>
                            <a:schemeClr val="lt1"/>
                          </a:solidFill>
                          <a:effectLst/>
                          <a:latin typeface="+mn-lt"/>
                          <a:ea typeface="+mn-ea"/>
                          <a:cs typeface="+mn-cs"/>
                        </a:rPr>
                        <a:t>3° TURNO</a:t>
                      </a:r>
                    </a:p>
                  </a:txBody>
                  <a:tcPr marL="68580" marR="68580" marT="0" marB="0"/>
                </a:tc>
                <a:tc>
                  <a:txBody>
                    <a:bodyPr/>
                    <a:lstStyle/>
                    <a:p>
                      <a:pPr marL="457200">
                        <a:lnSpc>
                          <a:spcPct val="115000"/>
                        </a:lnSpc>
                        <a:spcAft>
                          <a:spcPts val="0"/>
                        </a:spcAft>
                      </a:pPr>
                      <a:r>
                        <a:rPr lang="it-IT" sz="2800" dirty="0">
                          <a:effectLst/>
                        </a:rPr>
                        <a:t>8.05</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c>
                  <a:txBody>
                    <a:bodyPr/>
                    <a:lstStyle/>
                    <a:p>
                      <a:pPr marL="457200">
                        <a:lnSpc>
                          <a:spcPct val="115000"/>
                        </a:lnSpc>
                        <a:spcAft>
                          <a:spcPts val="0"/>
                        </a:spcAft>
                      </a:pPr>
                      <a:r>
                        <a:rPr lang="it-IT" sz="2800" dirty="0">
                          <a:effectLst/>
                        </a:rPr>
                        <a:t>12,55</a:t>
                      </a:r>
                      <a:endParaRPr lang="it-IT" sz="28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solidFill>
                      <a:schemeClr val="bg2">
                        <a:lumMod val="20000"/>
                        <a:lumOff val="80000"/>
                      </a:schemeClr>
                    </a:solidFill>
                  </a:tcPr>
                </a:tc>
              </a:tr>
            </a:tbl>
          </a:graphicData>
        </a:graphic>
      </p:graphicFrame>
      <p:pic>
        <p:nvPicPr>
          <p:cNvPr id="13" name="Immagine 12"/>
          <p:cNvPicPr>
            <a:picLocks noChangeAspect="1"/>
          </p:cNvPicPr>
          <p:nvPr/>
        </p:nvPicPr>
        <p:blipFill>
          <a:blip r:embed="rId2"/>
          <a:stretch>
            <a:fillRect/>
          </a:stretch>
        </p:blipFill>
        <p:spPr>
          <a:xfrm>
            <a:off x="7697130" y="3726457"/>
            <a:ext cx="3655196" cy="2021200"/>
          </a:xfrm>
          <a:prstGeom prst="rect">
            <a:avLst/>
          </a:prstGeom>
        </p:spPr>
      </p:pic>
      <p:sp>
        <p:nvSpPr>
          <p:cNvPr id="2" name="Rettangolo 1"/>
          <p:cNvSpPr/>
          <p:nvPr/>
        </p:nvSpPr>
        <p:spPr>
          <a:xfrm>
            <a:off x="7540832" y="224568"/>
            <a:ext cx="4298867" cy="2954655"/>
          </a:xfrm>
          <a:prstGeom prst="rect">
            <a:avLst/>
          </a:prstGeom>
        </p:spPr>
        <p:txBody>
          <a:bodyPr wrap="square">
            <a:spAutoFit/>
          </a:bodyPr>
          <a:lstStyle/>
          <a:p>
            <a:r>
              <a:rPr lang="it-IT" sz="2400" b="1" dirty="0">
                <a:solidFill>
                  <a:srgbClr val="002060"/>
                </a:solidFill>
              </a:rPr>
              <a:t>L’ingresso e l’uscita degli studenti seguiranno uno scaglionamento </a:t>
            </a:r>
            <a:r>
              <a:rPr lang="it-IT" sz="2400" b="1" dirty="0" smtClean="0">
                <a:solidFill>
                  <a:srgbClr val="002060"/>
                </a:solidFill>
              </a:rPr>
              <a:t>orario utilizzando tutte </a:t>
            </a:r>
            <a:r>
              <a:rPr lang="it-IT" sz="2400" b="1" dirty="0">
                <a:solidFill>
                  <a:srgbClr val="002060"/>
                </a:solidFill>
              </a:rPr>
              <a:t>le vie di </a:t>
            </a:r>
            <a:r>
              <a:rPr lang="it-IT" sz="2400" b="1" dirty="0" smtClean="0">
                <a:solidFill>
                  <a:srgbClr val="002060"/>
                </a:solidFill>
              </a:rPr>
              <a:t>accesso, cioè: </a:t>
            </a:r>
          </a:p>
          <a:p>
            <a:pPr marL="342900" indent="-342900">
              <a:buFontTx/>
              <a:buChar char="-"/>
            </a:pPr>
            <a:r>
              <a:rPr lang="it-IT" sz="2400" b="1" dirty="0" smtClean="0">
                <a:solidFill>
                  <a:srgbClr val="002060"/>
                </a:solidFill>
              </a:rPr>
              <a:t>l’ingresso di via Leardi;</a:t>
            </a:r>
          </a:p>
          <a:p>
            <a:pPr marL="342900" indent="-342900">
              <a:buFontTx/>
              <a:buChar char="-"/>
            </a:pPr>
            <a:r>
              <a:rPr lang="it-IT" sz="2400" b="1" dirty="0" smtClean="0">
                <a:solidFill>
                  <a:srgbClr val="002060"/>
                </a:solidFill>
              </a:rPr>
              <a:t>l’ingresso di via Mameli.</a:t>
            </a:r>
            <a:endParaRPr lang="it-IT" sz="2400" b="1" dirty="0">
              <a:solidFill>
                <a:srgbClr val="002060"/>
              </a:solidFill>
            </a:endParaRPr>
          </a:p>
          <a:p>
            <a:pPr lvl="0"/>
            <a:endParaRPr lang="it-IT" b="1" dirty="0"/>
          </a:p>
        </p:txBody>
      </p:sp>
    </p:spTree>
    <p:extLst>
      <p:ext uri="{BB962C8B-B14F-4D97-AF65-F5344CB8AC3E}">
        <p14:creationId xmlns:p14="http://schemas.microsoft.com/office/powerpoint/2010/main" val="29212077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83920" y="259080"/>
            <a:ext cx="10516392" cy="6156960"/>
          </a:xfrm>
        </p:spPr>
        <p:txBody>
          <a:bodyPr anchor="t">
            <a:normAutofit fontScale="92500" lnSpcReduction="10000"/>
          </a:bodyPr>
          <a:lstStyle/>
          <a:p>
            <a:pPr marL="0" indent="0">
              <a:buNone/>
            </a:pPr>
            <a:r>
              <a:rPr lang="it-IT" dirty="0" smtClean="0"/>
              <a:t>					        </a:t>
            </a:r>
          </a:p>
          <a:p>
            <a:pPr marL="0" indent="0">
              <a:buNone/>
            </a:pPr>
            <a:r>
              <a:rPr lang="it-IT" sz="2400" b="1" cap="all" dirty="0">
                <a:ln w="3175" cmpd="sng">
                  <a:noFill/>
                </a:ln>
                <a:solidFill>
                  <a:srgbClr val="002060"/>
                </a:solidFill>
              </a:rPr>
              <a:t>	</a:t>
            </a:r>
            <a:r>
              <a:rPr lang="it-IT" sz="2400" b="1" cap="all" dirty="0" smtClean="0">
                <a:ln w="3175" cmpd="sng">
                  <a:noFill/>
                </a:ln>
                <a:solidFill>
                  <a:srgbClr val="002060"/>
                </a:solidFill>
              </a:rPr>
              <a:t>					</a:t>
            </a:r>
            <a:r>
              <a:rPr lang="it-IT" sz="3000" b="1" i="1" cap="all" dirty="0" smtClean="0">
                <a:ln w="3175" cmpd="sng">
                  <a:noFill/>
                </a:ln>
                <a:solidFill>
                  <a:srgbClr val="002060"/>
                </a:solidFill>
              </a:rPr>
              <a:t>A </a:t>
            </a:r>
            <a:r>
              <a:rPr lang="it-IT" sz="3000" b="1" i="1" cap="all" dirty="0">
                <a:ln w="3175" cmpd="sng">
                  <a:noFill/>
                </a:ln>
                <a:solidFill>
                  <a:srgbClr val="002060"/>
                </a:solidFill>
              </a:rPr>
              <a:t>CASA… PERO’ A SCUOLA</a:t>
            </a:r>
            <a:r>
              <a:rPr lang="it-IT" sz="3000" b="1" i="1" cap="all" dirty="0" smtClean="0">
                <a:ln w="3175" cmpd="sng">
                  <a:noFill/>
                </a:ln>
                <a:solidFill>
                  <a:srgbClr val="002060"/>
                </a:solidFill>
              </a:rPr>
              <a:t>!</a:t>
            </a:r>
            <a:endParaRPr lang="it-IT" sz="2400" b="1" i="1" cap="all" dirty="0" smtClean="0">
              <a:ln w="3175" cmpd="sng">
                <a:noFill/>
              </a:ln>
              <a:solidFill>
                <a:srgbClr val="002060"/>
              </a:solidFill>
            </a:endParaRPr>
          </a:p>
          <a:p>
            <a:r>
              <a:rPr lang="it-IT" sz="2400" b="1" dirty="0">
                <a:ln w="3175" cmpd="sng">
                  <a:noFill/>
                </a:ln>
                <a:solidFill>
                  <a:srgbClr val="002060"/>
                </a:solidFill>
              </a:rPr>
              <a:t>G</a:t>
            </a:r>
            <a:r>
              <a:rPr lang="it-IT" sz="2400" b="1" dirty="0" smtClean="0">
                <a:ln w="3175" cmpd="sng">
                  <a:noFill/>
                </a:ln>
                <a:solidFill>
                  <a:srgbClr val="002060"/>
                </a:solidFill>
              </a:rPr>
              <a:t>li studenti che seguono le lezioni da casa sono virtualmente IN CLASSE con i docenti e i compagni; è quindi necessario:</a:t>
            </a:r>
          </a:p>
          <a:p>
            <a:pPr marL="914400" lvl="1" indent="-457200">
              <a:buFont typeface="+mj-lt"/>
              <a:buAutoNum type="arabicPeriod"/>
            </a:pPr>
            <a:r>
              <a:rPr lang="it-IT" sz="2200" b="1" dirty="0">
                <a:ln w="3175" cmpd="sng">
                  <a:noFill/>
                </a:ln>
                <a:solidFill>
                  <a:srgbClr val="002060"/>
                </a:solidFill>
              </a:rPr>
              <a:t>F</a:t>
            </a:r>
            <a:r>
              <a:rPr lang="it-IT" sz="2200" b="1" dirty="0" smtClean="0">
                <a:ln w="3175" cmpd="sng">
                  <a:noFill/>
                </a:ln>
                <a:solidFill>
                  <a:srgbClr val="002060"/>
                </a:solidFill>
              </a:rPr>
              <a:t>requentare le lezioni sia in presenza sia tramite Didattica Digitale Integrata con la massima regolarità e puntualità possibile;</a:t>
            </a:r>
          </a:p>
          <a:p>
            <a:pPr marL="914400" lvl="1" indent="-457200">
              <a:buFont typeface="+mj-lt"/>
              <a:buAutoNum type="arabicPeriod"/>
            </a:pPr>
            <a:r>
              <a:rPr lang="it-IT" sz="2200" b="1" dirty="0" smtClean="0">
                <a:ln w="3175" cmpd="sng">
                  <a:noFill/>
                </a:ln>
                <a:solidFill>
                  <a:srgbClr val="002060"/>
                </a:solidFill>
              </a:rPr>
              <a:t>Assumere un atteggiamento adeguato alla situazione di effettiva attività didattica, tenendo quindi la videocamera accesa durante il collegamento.</a:t>
            </a:r>
          </a:p>
          <a:p>
            <a:pPr marL="457200" indent="-457200">
              <a:buFont typeface="Wingdings" pitchFamily="2" charset="2"/>
              <a:buChar char="Ø"/>
            </a:pPr>
            <a:r>
              <a:rPr lang="it-IT" sz="2400" b="1" dirty="0" smtClean="0">
                <a:ln w="3175" cmpd="sng">
                  <a:noFill/>
                </a:ln>
                <a:solidFill>
                  <a:srgbClr val="002060"/>
                </a:solidFill>
              </a:rPr>
              <a:t>Il materiale condiviso tra docenti e studenti deve essere di esclusivo utilizzo didattico e non deve essere diffuso all’esterno, in particolare le immagini o altro materiale multimediale;</a:t>
            </a:r>
          </a:p>
          <a:p>
            <a:pPr marL="457200" indent="-457200"/>
            <a:r>
              <a:rPr lang="it-IT" sz="2400" b="1" dirty="0" smtClean="0">
                <a:ln w="3175" cmpd="sng">
                  <a:noFill/>
                </a:ln>
                <a:solidFill>
                  <a:srgbClr val="002060"/>
                </a:solidFill>
              </a:rPr>
              <a:t>E’ vietato diffondere immagini  relative alle lezioni in collegamento a distanza, per motivi di privacy.</a:t>
            </a:r>
          </a:p>
          <a:p>
            <a:pPr marL="914400" lvl="1" indent="-457200">
              <a:buFont typeface="+mj-lt"/>
              <a:buAutoNum type="arabicPeriod"/>
            </a:pPr>
            <a:endParaRPr lang="it-IT" b="1" dirty="0" smtClean="0">
              <a:ln w="3175" cmpd="sng">
                <a:noFill/>
              </a:ln>
              <a:solidFill>
                <a:srgbClr val="002060"/>
              </a:solidFill>
            </a:endParaRPr>
          </a:p>
          <a:p>
            <a:pPr>
              <a:buNone/>
            </a:pPr>
            <a:endParaRPr lang="it-IT" b="1" dirty="0" smtClean="0">
              <a:ln w="3175" cmpd="sng">
                <a:noFill/>
              </a:ln>
              <a:solidFill>
                <a:srgbClr val="002060"/>
              </a:solidFill>
            </a:endParaRPr>
          </a:p>
          <a:p>
            <a:pPr>
              <a:buNone/>
            </a:pPr>
            <a:r>
              <a:rPr lang="it-IT" b="1" dirty="0" smtClean="0">
                <a:ln w="3175" cmpd="sng">
                  <a:noFill/>
                </a:ln>
                <a:solidFill>
                  <a:srgbClr val="002060"/>
                </a:solidFill>
              </a:rPr>
              <a:t> </a:t>
            </a:r>
          </a:p>
          <a:p>
            <a:pPr marL="0" indent="0">
              <a:buNone/>
            </a:pPr>
            <a:endParaRPr lang="it-IT" b="1" cap="all" dirty="0">
              <a:ln w="3175" cmpd="sng">
                <a:noFill/>
              </a:ln>
              <a:solidFill>
                <a:srgbClr val="002060"/>
              </a:solidFill>
            </a:endParaRPr>
          </a:p>
          <a:p>
            <a:pPr marL="0" indent="0">
              <a:buNone/>
            </a:pPr>
            <a:endParaRPr lang="it-IT" b="1" cap="all" dirty="0" smtClean="0">
              <a:ln w="3175" cmpd="sng">
                <a:noFill/>
              </a:ln>
              <a:solidFill>
                <a:srgbClr val="002060"/>
              </a:solidFill>
            </a:endParaRPr>
          </a:p>
          <a:p>
            <a:pPr marL="0" indent="0">
              <a:buNone/>
            </a:pPr>
            <a:endParaRPr lang="it-IT" b="1" cap="all" dirty="0">
              <a:ln w="3175" cmpd="sng">
                <a:noFill/>
              </a:ln>
              <a:solidFill>
                <a:srgbClr val="002060"/>
              </a:solidFill>
            </a:endParaRPr>
          </a:p>
          <a:p>
            <a:pPr marL="0" indent="0">
              <a:buNone/>
            </a:pPr>
            <a:endParaRPr lang="it-IT" b="1" cap="all" dirty="0">
              <a:ln w="3175" cmpd="sng">
                <a:noFill/>
              </a:ln>
              <a:solidFill>
                <a:srgbClr val="002060"/>
              </a:solidFill>
            </a:endParaRPr>
          </a:p>
        </p:txBody>
      </p:sp>
    </p:spTree>
    <p:extLst>
      <p:ext uri="{BB962C8B-B14F-4D97-AF65-F5344CB8AC3E}">
        <p14:creationId xmlns:p14="http://schemas.microsoft.com/office/powerpoint/2010/main" val="928277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577334" y="273133"/>
            <a:ext cx="10680474" cy="6406738"/>
          </a:xfrm>
        </p:spPr>
        <p:txBody>
          <a:bodyPr anchor="t">
            <a:normAutofit fontScale="77500" lnSpcReduction="20000"/>
          </a:bodyPr>
          <a:lstStyle/>
          <a:p>
            <a:pPr marL="0" indent="0">
              <a:buNone/>
            </a:pPr>
            <a:r>
              <a:rPr lang="it-IT" b="1" dirty="0" smtClean="0"/>
              <a:t>								</a:t>
            </a:r>
          </a:p>
          <a:p>
            <a:pPr marL="0" indent="0">
              <a:buNone/>
            </a:pPr>
            <a:r>
              <a:rPr lang="it-IT" sz="2800" b="1" cap="all" dirty="0" smtClean="0">
                <a:ln w="3175" cmpd="sng">
                  <a:noFill/>
                </a:ln>
                <a:solidFill>
                  <a:srgbClr val="002060"/>
                </a:solidFill>
              </a:rPr>
              <a:t>								</a:t>
            </a:r>
            <a:r>
              <a:rPr lang="it-IT" sz="3400" b="1" i="1" cap="all" dirty="0" smtClean="0">
                <a:ln w="3175" cmpd="sng">
                  <a:noFill/>
                </a:ln>
                <a:solidFill>
                  <a:srgbClr val="002060"/>
                </a:solidFill>
              </a:rPr>
              <a:t>VIVERE </a:t>
            </a:r>
            <a:r>
              <a:rPr lang="it-IT" sz="3400" b="1" i="1" cap="all" dirty="0">
                <a:ln w="3175" cmpd="sng">
                  <a:noFill/>
                </a:ln>
                <a:solidFill>
                  <a:srgbClr val="002060"/>
                </a:solidFill>
              </a:rPr>
              <a:t>A SCUOLA</a:t>
            </a:r>
          </a:p>
          <a:p>
            <a:r>
              <a:rPr lang="it-IT" sz="2600" b="1" dirty="0">
                <a:solidFill>
                  <a:srgbClr val="002060"/>
                </a:solidFill>
              </a:rPr>
              <a:t>L’ingresso a scuola è subordinato al rispetto da parte delle famiglie e degli studenti maggiorenni delle seguenti condizioni:</a:t>
            </a:r>
          </a:p>
          <a:p>
            <a:pPr marL="914400" lvl="1" indent="-457200">
              <a:buFont typeface="+mj-lt"/>
              <a:buAutoNum type="arabicPeriod"/>
            </a:pPr>
            <a:r>
              <a:rPr lang="it-IT" sz="2600" b="1" dirty="0">
                <a:solidFill>
                  <a:srgbClr val="002060"/>
                </a:solidFill>
              </a:rPr>
              <a:t>L’assenza di sintomatologia respiratoria o di temperatura corporea superiore a 37,5° anche nei tre giorni precedenti: chiunque abbia sintomatologia respiratoria o temperatura corporea superiore a 37,5° dovrà restare a casa; </a:t>
            </a:r>
          </a:p>
          <a:p>
            <a:pPr marL="914400" lvl="1" indent="-457200">
              <a:buFont typeface="+mj-lt"/>
              <a:buAutoNum type="arabicPeriod"/>
            </a:pPr>
            <a:r>
              <a:rPr lang="it-IT" sz="2600" b="1" dirty="0">
                <a:solidFill>
                  <a:srgbClr val="002060"/>
                </a:solidFill>
              </a:rPr>
              <a:t>Non essere stati in quarantena o isolamento domiciliare negli ultimi 14 giorni;</a:t>
            </a:r>
          </a:p>
          <a:p>
            <a:pPr marL="914400" lvl="1" indent="-457200">
              <a:buFont typeface="+mj-lt"/>
              <a:buAutoNum type="arabicPeriod"/>
            </a:pPr>
            <a:r>
              <a:rPr lang="it-IT" sz="2600" b="1" dirty="0">
                <a:solidFill>
                  <a:srgbClr val="002060"/>
                </a:solidFill>
              </a:rPr>
              <a:t>Non essere stati in contatto con persone positive, per quanto di propria conoscenza, negli ultimi 14 giorni.</a:t>
            </a:r>
          </a:p>
          <a:p>
            <a:r>
              <a:rPr lang="it-IT" sz="2600" b="1" dirty="0" smtClean="0">
                <a:solidFill>
                  <a:srgbClr val="002060"/>
                </a:solidFill>
              </a:rPr>
              <a:t>Lo </a:t>
            </a:r>
            <a:r>
              <a:rPr lang="it-IT" sz="2600" b="1" dirty="0">
                <a:solidFill>
                  <a:srgbClr val="002060"/>
                </a:solidFill>
              </a:rPr>
              <a:t>studente ha l’obbligo di dotarsi della mascherina chirurgica; dovrà inoltre avere con sé una mascherina di riserva nel caso in cui la prima per qualsiasi ragione (rottura di elastici, etc.) diventi inservibile. Non sono ammesse mascherine di comunità.</a:t>
            </a:r>
          </a:p>
          <a:p>
            <a:r>
              <a:rPr lang="it-IT" sz="2600" b="1" dirty="0">
                <a:solidFill>
                  <a:srgbClr val="002060"/>
                </a:solidFill>
              </a:rPr>
              <a:t>E’ consigliato che gli studenti abbiano con sé acqua e uno spuntino da consumare nell’intervallo, poiché le macchinette distributrici, per motivi sanitari, non saranno utilizzabili.</a:t>
            </a:r>
          </a:p>
          <a:p>
            <a:r>
              <a:rPr lang="it-IT" sz="2600" b="1" dirty="0">
                <a:solidFill>
                  <a:srgbClr val="002060"/>
                </a:solidFill>
              </a:rPr>
              <a:t>Gli studenti devono evitare di entrare in contatto con la persona, gli abiti e gli </a:t>
            </a:r>
            <a:r>
              <a:rPr lang="it-IT" sz="2600" b="1" dirty="0" smtClean="0">
                <a:solidFill>
                  <a:srgbClr val="002060"/>
                </a:solidFill>
              </a:rPr>
              <a:t>oggetti, i cibi e le bevande degli </a:t>
            </a:r>
            <a:r>
              <a:rPr lang="it-IT" sz="2600" b="1" dirty="0">
                <a:solidFill>
                  <a:srgbClr val="002060"/>
                </a:solidFill>
              </a:rPr>
              <a:t>altri studenti. Non sono consentiti nel modo più assoluto prestiti di materiale di cancelleria, calcolatrici o altro tra gli </a:t>
            </a:r>
            <a:r>
              <a:rPr lang="it-IT" sz="2600" b="1" dirty="0" smtClean="0">
                <a:solidFill>
                  <a:srgbClr val="002060"/>
                </a:solidFill>
              </a:rPr>
              <a:t>studenti.</a:t>
            </a:r>
            <a:endParaRPr lang="it-IT" sz="2600" b="1" dirty="0">
              <a:solidFill>
                <a:srgbClr val="002060"/>
              </a:solidFill>
            </a:endParaRPr>
          </a:p>
          <a:p>
            <a:endParaRPr lang="it-IT" b="1" dirty="0"/>
          </a:p>
          <a:p>
            <a:pPr marL="0" indent="0">
              <a:buNone/>
            </a:pPr>
            <a:endParaRPr lang="it-IT" b="1" dirty="0"/>
          </a:p>
        </p:txBody>
      </p:sp>
    </p:spTree>
    <p:extLst>
      <p:ext uri="{BB962C8B-B14F-4D97-AF65-F5344CB8AC3E}">
        <p14:creationId xmlns:p14="http://schemas.microsoft.com/office/powerpoint/2010/main" val="25813613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878774" y="748145"/>
            <a:ext cx="10592790" cy="5676406"/>
          </a:xfrm>
        </p:spPr>
        <p:txBody>
          <a:bodyPr anchor="t">
            <a:normAutofit/>
          </a:bodyPr>
          <a:lstStyle/>
          <a:p>
            <a:pPr marL="0" indent="0" algn="ctr">
              <a:buNone/>
            </a:pPr>
            <a:r>
              <a:rPr lang="it-IT" sz="2600" b="1" i="1" cap="all" dirty="0" smtClean="0">
                <a:ln w="3175" cmpd="sng">
                  <a:noFill/>
                </a:ln>
                <a:solidFill>
                  <a:srgbClr val="002060"/>
                </a:solidFill>
              </a:rPr>
              <a:t>TUTELA DELLA </a:t>
            </a:r>
            <a:r>
              <a:rPr lang="it-IT" sz="2600" b="1" i="1" cap="all" dirty="0">
                <a:ln w="3175" cmpd="sng">
                  <a:noFill/>
                </a:ln>
                <a:solidFill>
                  <a:srgbClr val="002060"/>
                </a:solidFill>
              </a:rPr>
              <a:t>COMUNITA’ </a:t>
            </a:r>
            <a:r>
              <a:rPr lang="it-IT" sz="2600" b="1" i="1" cap="all" dirty="0" smtClean="0">
                <a:ln w="3175" cmpd="sng">
                  <a:noFill/>
                </a:ln>
                <a:solidFill>
                  <a:srgbClr val="002060"/>
                </a:solidFill>
              </a:rPr>
              <a:t>SCOLASTICA</a:t>
            </a:r>
          </a:p>
          <a:p>
            <a:pPr algn="just"/>
            <a:r>
              <a:rPr lang="it-IT" sz="2600" b="1" dirty="0">
                <a:ln w="3175" cmpd="sng">
                  <a:noFill/>
                </a:ln>
                <a:solidFill>
                  <a:srgbClr val="002060"/>
                </a:solidFill>
              </a:rPr>
              <a:t>L’alunno che presenti sintomi respiratori </a:t>
            </a:r>
            <a:r>
              <a:rPr lang="it-IT" sz="2600" b="1" dirty="0">
                <a:ln w="3175" cmpd="sng">
                  <a:noFill/>
                </a:ln>
                <a:solidFill>
                  <a:srgbClr val="002060"/>
                </a:solidFill>
              </a:rPr>
              <a:t>o temperatura corporea superiore a 37.5°C dovrà </a:t>
            </a:r>
            <a:r>
              <a:rPr lang="it-IT" sz="2600" b="1" dirty="0" smtClean="0">
                <a:ln w="3175" cmpd="sng">
                  <a:noFill/>
                </a:ln>
                <a:solidFill>
                  <a:srgbClr val="002060"/>
                </a:solidFill>
              </a:rPr>
              <a:t>restare </a:t>
            </a:r>
            <a:r>
              <a:rPr lang="it-IT" sz="2600" b="1" dirty="0">
                <a:ln w="3175" cmpd="sng">
                  <a:noFill/>
                </a:ln>
                <a:solidFill>
                  <a:srgbClr val="002060"/>
                </a:solidFill>
              </a:rPr>
              <a:t>a casa </a:t>
            </a:r>
            <a:r>
              <a:rPr lang="it-IT" sz="2600" b="1" dirty="0">
                <a:ln w="3175" cmpd="sng">
                  <a:noFill/>
                </a:ln>
                <a:solidFill>
                  <a:srgbClr val="002060"/>
                </a:solidFill>
              </a:rPr>
              <a:t>e la famiglia dovrà immediatamente contattare </a:t>
            </a:r>
            <a:r>
              <a:rPr lang="it-IT" sz="2600" b="1" dirty="0">
                <a:ln w="3175" cmpd="sng">
                  <a:noFill/>
                </a:ln>
                <a:solidFill>
                  <a:srgbClr val="002060"/>
                </a:solidFill>
              </a:rPr>
              <a:t>il </a:t>
            </a:r>
            <a:r>
              <a:rPr lang="it-IT" sz="2600" b="1" dirty="0">
                <a:ln w="3175" cmpd="sng">
                  <a:noFill/>
                </a:ln>
                <a:solidFill>
                  <a:srgbClr val="002060"/>
                </a:solidFill>
              </a:rPr>
              <a:t>medico </a:t>
            </a:r>
            <a:r>
              <a:rPr lang="it-IT" sz="2600" b="1" dirty="0">
                <a:ln w="3175" cmpd="sng">
                  <a:noFill/>
                </a:ln>
                <a:solidFill>
                  <a:srgbClr val="002060"/>
                </a:solidFill>
              </a:rPr>
              <a:t>di base per </a:t>
            </a:r>
            <a:r>
              <a:rPr lang="it-IT" sz="2600" b="1" dirty="0">
                <a:ln w="3175" cmpd="sng">
                  <a:noFill/>
                </a:ln>
                <a:solidFill>
                  <a:srgbClr val="002060"/>
                </a:solidFill>
              </a:rPr>
              <a:t>accertare le cause dei sintomi manifestati e </a:t>
            </a:r>
            <a:r>
              <a:rPr lang="it-IT" sz="2600" b="1" dirty="0">
                <a:ln w="3175" cmpd="sng">
                  <a:noFill/>
                </a:ln>
                <a:solidFill>
                  <a:srgbClr val="002060"/>
                </a:solidFill>
              </a:rPr>
              <a:t>comunicare l’assenza scolastica per motivi di </a:t>
            </a:r>
            <a:r>
              <a:rPr lang="it-IT" sz="2600" b="1" dirty="0">
                <a:ln w="3175" cmpd="sng">
                  <a:noFill/>
                </a:ln>
                <a:solidFill>
                  <a:srgbClr val="002060"/>
                </a:solidFill>
              </a:rPr>
              <a:t>salute alla scuola.</a:t>
            </a:r>
            <a:endParaRPr lang="it-IT" sz="2600" b="1" dirty="0">
              <a:ln w="3175" cmpd="sng">
                <a:noFill/>
              </a:ln>
              <a:solidFill>
                <a:srgbClr val="002060"/>
              </a:solidFill>
            </a:endParaRPr>
          </a:p>
          <a:p>
            <a:pPr algn="just"/>
            <a:r>
              <a:rPr lang="it-IT" sz="2600" b="1" dirty="0">
                <a:ln w="3175" cmpd="sng">
                  <a:noFill/>
                </a:ln>
                <a:solidFill>
                  <a:srgbClr val="002060"/>
                </a:solidFill>
              </a:rPr>
              <a:t>Tutti gli studenti che siano stati assenti da scuola per qualsiasi motivo per un periodo superiore a cinque giorni potranno rientrare a scuola solo </a:t>
            </a:r>
            <a:r>
              <a:rPr lang="it-IT" sz="2600" b="1" dirty="0" smtClean="0">
                <a:ln w="3175" cmpd="sng">
                  <a:noFill/>
                </a:ln>
                <a:solidFill>
                  <a:srgbClr val="002060"/>
                </a:solidFill>
              </a:rPr>
              <a:t>tramite certificato medico rilasciato </a:t>
            </a:r>
            <a:r>
              <a:rPr lang="it-IT" sz="2600" b="1" dirty="0">
                <a:ln w="3175" cmpd="sng">
                  <a:noFill/>
                </a:ln>
                <a:solidFill>
                  <a:srgbClr val="002060"/>
                </a:solidFill>
              </a:rPr>
              <a:t>dal medico di base attestante l’assenza di malattie infettive </a:t>
            </a:r>
            <a:r>
              <a:rPr lang="it-IT" sz="2600" b="1" dirty="0" smtClean="0">
                <a:ln w="3175" cmpd="sng">
                  <a:noFill/>
                </a:ln>
                <a:solidFill>
                  <a:srgbClr val="002060"/>
                </a:solidFill>
              </a:rPr>
              <a:t>e </a:t>
            </a:r>
            <a:r>
              <a:rPr lang="it-IT" sz="2600" b="1" dirty="0">
                <a:ln w="3175" cmpd="sng">
                  <a:noFill/>
                </a:ln>
                <a:solidFill>
                  <a:srgbClr val="002060"/>
                </a:solidFill>
              </a:rPr>
              <a:t>l’idoneità all’inserimento nella comunità </a:t>
            </a:r>
            <a:r>
              <a:rPr lang="it-IT" sz="2600" b="1" dirty="0" smtClean="0">
                <a:ln w="3175" cmpd="sng">
                  <a:noFill/>
                </a:ln>
                <a:solidFill>
                  <a:srgbClr val="002060"/>
                </a:solidFill>
              </a:rPr>
              <a:t>scolastica</a:t>
            </a:r>
            <a:r>
              <a:rPr lang="it-IT" sz="2600" b="1" dirty="0">
                <a:ln w="3175" cmpd="sng">
                  <a:noFill/>
                </a:ln>
                <a:solidFill>
                  <a:srgbClr val="002060"/>
                </a:solidFill>
              </a:rPr>
              <a:t>. </a:t>
            </a:r>
          </a:p>
          <a:p>
            <a:pPr marL="0" indent="0" algn="ctr">
              <a:buNone/>
            </a:pPr>
            <a:endParaRPr lang="it-IT" sz="2600" b="1" i="1" cap="all" dirty="0">
              <a:ln w="3175" cmpd="sng">
                <a:noFill/>
              </a:ln>
              <a:solidFill>
                <a:srgbClr val="002060"/>
              </a:solidFill>
            </a:endParaRPr>
          </a:p>
        </p:txBody>
      </p:sp>
    </p:spTree>
    <p:extLst>
      <p:ext uri="{BB962C8B-B14F-4D97-AF65-F5344CB8AC3E}">
        <p14:creationId xmlns:p14="http://schemas.microsoft.com/office/powerpoint/2010/main" val="9248643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684212" y="237506"/>
            <a:ext cx="10953606" cy="6092042"/>
          </a:xfrm>
        </p:spPr>
        <p:txBody>
          <a:bodyPr anchor="t">
            <a:normAutofit/>
          </a:bodyPr>
          <a:lstStyle/>
          <a:p>
            <a:pPr marL="0" indent="0" algn="ctr">
              <a:buNone/>
            </a:pPr>
            <a:r>
              <a:rPr lang="it-IT" sz="2400" b="1" i="1" dirty="0">
                <a:solidFill>
                  <a:srgbClr val="002060"/>
                </a:solidFill>
              </a:rPr>
              <a:t>ACCOGLIENZA DELLE CLASSI </a:t>
            </a:r>
            <a:r>
              <a:rPr lang="it-IT" sz="2400" b="1" i="1" dirty="0" smtClean="0">
                <a:solidFill>
                  <a:srgbClr val="002060"/>
                </a:solidFill>
              </a:rPr>
              <a:t>PRIME</a:t>
            </a:r>
          </a:p>
          <a:p>
            <a:r>
              <a:rPr lang="it-IT" sz="2800" b="1" dirty="0" smtClean="0">
                <a:solidFill>
                  <a:srgbClr val="002060"/>
                </a:solidFill>
              </a:rPr>
              <a:t>9/10/11 settembre</a:t>
            </a:r>
            <a:r>
              <a:rPr lang="it-IT" sz="2400" b="1" dirty="0" smtClean="0">
                <a:solidFill>
                  <a:srgbClr val="002060"/>
                </a:solidFill>
              </a:rPr>
              <a:t>      gli alunni delle classi prime verranno accolti in Istituto con tre giornate dedicate esclusivamente a loro;</a:t>
            </a:r>
          </a:p>
          <a:p>
            <a:r>
              <a:rPr lang="it-IT" sz="2400" b="1" dirty="0" smtClean="0">
                <a:solidFill>
                  <a:srgbClr val="002060"/>
                </a:solidFill>
              </a:rPr>
              <a:t>Il </a:t>
            </a:r>
            <a:r>
              <a:rPr lang="it-IT" sz="2400" b="1" dirty="0">
                <a:solidFill>
                  <a:srgbClr val="002060"/>
                </a:solidFill>
              </a:rPr>
              <a:t>progetto « Accoglienza», da anni sperimentato con successo dal nostro Istituto favorisce la socializzazione e la conoscenza di se stessi  e dell’ambiente in cui si opera, e facilita l’inserimento degli allievi nell’indirizzo specifico dell'Istituto; </a:t>
            </a:r>
          </a:p>
          <a:p>
            <a:r>
              <a:rPr lang="it-IT" sz="2400" b="1" dirty="0">
                <a:solidFill>
                  <a:srgbClr val="002060"/>
                </a:solidFill>
              </a:rPr>
              <a:t>I coordinatori e gli insegnanti di ogni Consiglio di classe, con alunni «tutor» più grandi guideranno i nuovi studenti alla conoscenza del nuovo ambiente educativo e alle norme che regolano la vita scolastica</a:t>
            </a:r>
            <a:r>
              <a:rPr lang="it-IT" sz="2400" b="1" dirty="0" smtClean="0">
                <a:solidFill>
                  <a:srgbClr val="002060"/>
                </a:solidFill>
              </a:rPr>
              <a:t>.</a:t>
            </a:r>
          </a:p>
          <a:p>
            <a:r>
              <a:rPr lang="it-IT" sz="2400" b="1" dirty="0" smtClean="0">
                <a:solidFill>
                  <a:srgbClr val="002060"/>
                </a:solidFill>
              </a:rPr>
              <a:t>I turni di </a:t>
            </a:r>
            <a:r>
              <a:rPr lang="it-IT" sz="2400" b="1" dirty="0" smtClean="0">
                <a:solidFill>
                  <a:srgbClr val="002060"/>
                </a:solidFill>
              </a:rPr>
              <a:t>ingresso/uscita e la descrizione delle attività delle </a:t>
            </a:r>
            <a:r>
              <a:rPr lang="it-IT" sz="2400" b="1" dirty="0" smtClean="0">
                <a:solidFill>
                  <a:srgbClr val="002060"/>
                </a:solidFill>
              </a:rPr>
              <a:t>tre giornate </a:t>
            </a:r>
            <a:r>
              <a:rPr lang="it-IT" sz="2400" b="1" dirty="0" smtClean="0">
                <a:solidFill>
                  <a:srgbClr val="002060"/>
                </a:solidFill>
              </a:rPr>
              <a:t>sono pubblicati </a:t>
            </a:r>
            <a:r>
              <a:rPr lang="it-IT" sz="2400" b="1" dirty="0" smtClean="0">
                <a:solidFill>
                  <a:srgbClr val="002060"/>
                </a:solidFill>
              </a:rPr>
              <a:t>sulla home page del sito della scuola: www.istitutoleardi.it</a:t>
            </a:r>
            <a:endParaRPr lang="it-IT" sz="2400" b="1" dirty="0">
              <a:solidFill>
                <a:srgbClr val="002060"/>
              </a:solidFill>
            </a:endParaRPr>
          </a:p>
          <a:p>
            <a:pPr marL="0" indent="0">
              <a:buNone/>
            </a:pPr>
            <a:endParaRPr lang="it-IT" sz="2400" dirty="0" smtClean="0"/>
          </a:p>
        </p:txBody>
      </p:sp>
      <p:cxnSp>
        <p:nvCxnSpPr>
          <p:cNvPr id="4" name="Connettore 2 3"/>
          <p:cNvCxnSpPr/>
          <p:nvPr/>
        </p:nvCxnSpPr>
        <p:spPr>
          <a:xfrm flipV="1">
            <a:off x="4286899" y="1080655"/>
            <a:ext cx="356353" cy="4761"/>
          </a:xfrm>
          <a:prstGeom prst="straightConnector1">
            <a:avLst/>
          </a:prstGeom>
          <a:ln>
            <a:solidFill>
              <a:srgbClr val="002060"/>
            </a:solidFill>
            <a:tailEnd type="arrow"/>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88948012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2090059" y="1199408"/>
            <a:ext cx="8149832" cy="4213103"/>
          </a:xfrm>
        </p:spPr>
        <p:txBody>
          <a:bodyPr>
            <a:noAutofit/>
          </a:bodyPr>
          <a:lstStyle/>
          <a:p>
            <a:pPr algn="ctr"/>
            <a:r>
              <a:rPr lang="it-IT" sz="2800" b="1" cap="none" dirty="0" smtClean="0">
                <a:solidFill>
                  <a:srgbClr val="002060"/>
                </a:solidFill>
                <a:latin typeface="+mn-lt"/>
                <a:ea typeface="+mn-ea"/>
                <a:cs typeface="+mn-cs"/>
              </a:rPr>
              <a:t>Da parte del </a:t>
            </a:r>
            <a:r>
              <a:rPr lang="it-IT" sz="2800" b="1" cap="none" dirty="0">
                <a:solidFill>
                  <a:srgbClr val="002060"/>
                </a:solidFill>
                <a:latin typeface="+mn-lt"/>
                <a:ea typeface="+mn-ea"/>
                <a:cs typeface="+mn-cs"/>
              </a:rPr>
              <a:t>Dirigente scolastico </a:t>
            </a:r>
            <a:r>
              <a:rPr lang="it-IT" sz="2800" b="1" cap="none" dirty="0" smtClean="0">
                <a:solidFill>
                  <a:srgbClr val="002060"/>
                </a:solidFill>
                <a:latin typeface="+mn-lt"/>
                <a:ea typeface="+mn-ea"/>
                <a:cs typeface="+mn-cs"/>
              </a:rPr>
              <a:t/>
            </a:r>
            <a:br>
              <a:rPr lang="it-IT" sz="2800" b="1" cap="none" dirty="0" smtClean="0">
                <a:solidFill>
                  <a:srgbClr val="002060"/>
                </a:solidFill>
                <a:latin typeface="+mn-lt"/>
                <a:ea typeface="+mn-ea"/>
                <a:cs typeface="+mn-cs"/>
              </a:rPr>
            </a:br>
            <a:r>
              <a:rPr lang="it-IT" sz="2800" b="1" cap="none" dirty="0" smtClean="0">
                <a:solidFill>
                  <a:srgbClr val="002060"/>
                </a:solidFill>
                <a:latin typeface="+mn-lt"/>
                <a:ea typeface="+mn-ea"/>
                <a:cs typeface="+mn-cs"/>
              </a:rPr>
              <a:t>prof.ssa </a:t>
            </a:r>
            <a:r>
              <a:rPr lang="it-IT" sz="2800" b="1" cap="none" dirty="0">
                <a:solidFill>
                  <a:srgbClr val="002060"/>
                </a:solidFill>
                <a:latin typeface="+mn-lt"/>
                <a:ea typeface="+mn-ea"/>
                <a:cs typeface="+mn-cs"/>
              </a:rPr>
              <a:t>Nicoletta </a:t>
            </a:r>
            <a:r>
              <a:rPr lang="it-IT" sz="2800" b="1" cap="none" dirty="0" err="1">
                <a:solidFill>
                  <a:srgbClr val="002060"/>
                </a:solidFill>
                <a:latin typeface="+mn-lt"/>
                <a:ea typeface="+mn-ea"/>
                <a:cs typeface="+mn-cs"/>
              </a:rPr>
              <a:t>Berrone</a:t>
            </a:r>
            <a:r>
              <a:rPr lang="it-IT" sz="2800" b="1" cap="none" dirty="0">
                <a:solidFill>
                  <a:srgbClr val="002060"/>
                </a:solidFill>
                <a:latin typeface="+mn-lt"/>
                <a:ea typeface="+mn-ea"/>
                <a:cs typeface="+mn-cs"/>
              </a:rPr>
              <a:t/>
            </a:r>
            <a:br>
              <a:rPr lang="it-IT" sz="2800" b="1" cap="none" dirty="0">
                <a:solidFill>
                  <a:srgbClr val="002060"/>
                </a:solidFill>
                <a:latin typeface="+mn-lt"/>
                <a:ea typeface="+mn-ea"/>
                <a:cs typeface="+mn-cs"/>
              </a:rPr>
            </a:br>
            <a:r>
              <a:rPr lang="it-IT" sz="2800" b="1" cap="none" dirty="0">
                <a:solidFill>
                  <a:srgbClr val="002060"/>
                </a:solidFill>
                <a:latin typeface="+mn-lt"/>
                <a:ea typeface="+mn-ea"/>
                <a:cs typeface="+mn-cs"/>
              </a:rPr>
              <a:t>e da tutti i docenti</a:t>
            </a:r>
            <a:r>
              <a:rPr lang="it-IT" sz="4000" b="1" cap="none" dirty="0">
                <a:solidFill>
                  <a:srgbClr val="002060"/>
                </a:solidFill>
                <a:latin typeface="+mn-lt"/>
                <a:ea typeface="+mn-ea"/>
                <a:cs typeface="+mn-cs"/>
              </a:rPr>
              <a:t>	</a:t>
            </a:r>
            <a:r>
              <a:rPr lang="it-IT" sz="4000" b="1" cap="none" dirty="0" smtClean="0">
                <a:solidFill>
                  <a:srgbClr val="002060"/>
                </a:solidFill>
                <a:latin typeface="+mn-lt"/>
                <a:ea typeface="+mn-ea"/>
                <a:cs typeface="+mn-cs"/>
              </a:rPr>
              <a:t/>
            </a:r>
            <a:br>
              <a:rPr lang="it-IT" sz="4000" b="1" cap="none" dirty="0" smtClean="0">
                <a:solidFill>
                  <a:srgbClr val="002060"/>
                </a:solidFill>
                <a:latin typeface="+mn-lt"/>
                <a:ea typeface="+mn-ea"/>
                <a:cs typeface="+mn-cs"/>
              </a:rPr>
            </a:br>
            <a:r>
              <a:rPr lang="it-IT" sz="4000" b="1" i="1" cap="none" dirty="0" smtClean="0">
                <a:solidFill>
                  <a:srgbClr val="002060"/>
                </a:solidFill>
                <a:latin typeface="+mn-lt"/>
                <a:ea typeface="+mn-ea"/>
                <a:cs typeface="+mn-cs"/>
              </a:rPr>
              <a:t>BENVENUTI </a:t>
            </a:r>
            <a:r>
              <a:rPr lang="it-IT" sz="4000" b="1" i="1" cap="none" dirty="0">
                <a:solidFill>
                  <a:srgbClr val="002060"/>
                </a:solidFill>
                <a:latin typeface="+mn-lt"/>
                <a:ea typeface="+mn-ea"/>
                <a:cs typeface="+mn-cs"/>
              </a:rPr>
              <a:t/>
            </a:r>
            <a:br>
              <a:rPr lang="it-IT" sz="4000" b="1" i="1" cap="none" dirty="0">
                <a:solidFill>
                  <a:srgbClr val="002060"/>
                </a:solidFill>
                <a:latin typeface="+mn-lt"/>
                <a:ea typeface="+mn-ea"/>
                <a:cs typeface="+mn-cs"/>
              </a:rPr>
            </a:br>
            <a:r>
              <a:rPr lang="it-IT" sz="4000" b="1" i="1" cap="none" dirty="0">
                <a:solidFill>
                  <a:srgbClr val="002060"/>
                </a:solidFill>
                <a:latin typeface="+mn-lt"/>
                <a:ea typeface="+mn-ea"/>
                <a:cs typeface="+mn-cs"/>
              </a:rPr>
              <a:t>E BEN TORNATI </a:t>
            </a:r>
            <a:br>
              <a:rPr lang="it-IT" sz="4000" b="1" i="1" cap="none" dirty="0">
                <a:solidFill>
                  <a:srgbClr val="002060"/>
                </a:solidFill>
                <a:latin typeface="+mn-lt"/>
                <a:ea typeface="+mn-ea"/>
                <a:cs typeface="+mn-cs"/>
              </a:rPr>
            </a:br>
            <a:r>
              <a:rPr lang="it-IT" sz="4000" b="1" i="1" cap="none" dirty="0">
                <a:solidFill>
                  <a:srgbClr val="002060"/>
                </a:solidFill>
                <a:latin typeface="+mn-lt"/>
                <a:ea typeface="+mn-ea"/>
                <a:cs typeface="+mn-cs"/>
              </a:rPr>
              <a:t>AL </a:t>
            </a:r>
            <a:r>
              <a:rPr lang="it-IT" sz="4000" b="1" i="1" cap="none" dirty="0" smtClean="0">
                <a:solidFill>
                  <a:srgbClr val="002060"/>
                </a:solidFill>
                <a:latin typeface="+mn-lt"/>
                <a:ea typeface="+mn-ea"/>
                <a:cs typeface="+mn-cs"/>
              </a:rPr>
              <a:t>LEARDI!</a:t>
            </a:r>
            <a:r>
              <a:rPr lang="it-IT" sz="4000" b="1" i="1" cap="none" dirty="0">
                <a:solidFill>
                  <a:srgbClr val="002060"/>
                </a:solidFill>
                <a:latin typeface="+mn-lt"/>
                <a:ea typeface="+mn-ea"/>
                <a:cs typeface="+mn-cs"/>
              </a:rPr>
              <a:t/>
            </a:r>
            <a:br>
              <a:rPr lang="it-IT" sz="4000" b="1" i="1" cap="none" dirty="0">
                <a:solidFill>
                  <a:srgbClr val="002060"/>
                </a:solidFill>
                <a:latin typeface="+mn-lt"/>
                <a:ea typeface="+mn-ea"/>
                <a:cs typeface="+mn-cs"/>
              </a:rPr>
            </a:br>
            <a:r>
              <a:rPr lang="it-IT" sz="2400" b="1" cap="none" dirty="0">
                <a:solidFill>
                  <a:srgbClr val="002060"/>
                </a:solidFill>
                <a:latin typeface="+mn-lt"/>
                <a:ea typeface="+mn-ea"/>
                <a:cs typeface="+mn-cs"/>
              </a:rPr>
              <a:t>		</a:t>
            </a:r>
            <a:br>
              <a:rPr lang="it-IT" sz="2400" b="1" cap="none" dirty="0">
                <a:solidFill>
                  <a:srgbClr val="002060"/>
                </a:solidFill>
                <a:latin typeface="+mn-lt"/>
                <a:ea typeface="+mn-ea"/>
                <a:cs typeface="+mn-cs"/>
              </a:rPr>
            </a:br>
            <a:endParaRPr lang="it-IT" sz="2400" b="1" cap="none" dirty="0">
              <a:solidFill>
                <a:srgbClr val="002060"/>
              </a:solidFill>
              <a:latin typeface="+mn-lt"/>
              <a:ea typeface="+mn-ea"/>
              <a:cs typeface="+mn-cs"/>
            </a:endParaRPr>
          </a:p>
        </p:txBody>
      </p:sp>
    </p:spTree>
    <p:extLst>
      <p:ext uri="{BB962C8B-B14F-4D97-AF65-F5344CB8AC3E}">
        <p14:creationId xmlns:p14="http://schemas.microsoft.com/office/powerpoint/2010/main" val="3633140959"/>
      </p:ext>
    </p:extLst>
  </p:cSld>
  <p:clrMapOvr>
    <a:masterClrMapping/>
  </p:clrMapOvr>
</p:sld>
</file>

<file path=ppt/theme/theme1.xml><?xml version="1.0" encoding="utf-8"?>
<a:theme xmlns:a="http://schemas.openxmlformats.org/drawingml/2006/main" name="Sezione">
  <a:themeElements>
    <a:clrScheme name="Sezione">
      <a:dk1>
        <a:sysClr val="windowText" lastClr="000000"/>
      </a:dk1>
      <a:lt1>
        <a:sysClr val="window" lastClr="FFFFFF"/>
      </a:lt1>
      <a:dk2>
        <a:srgbClr val="D06F1E"/>
      </a:dk2>
      <a:lt2>
        <a:srgbClr val="F0BE21"/>
      </a:lt2>
      <a:accent1>
        <a:srgbClr val="760603"/>
      </a:accent1>
      <a:accent2>
        <a:srgbClr val="9F761A"/>
      </a:accent2>
      <a:accent3>
        <a:srgbClr val="92A200"/>
      </a:accent3>
      <a:accent4>
        <a:srgbClr val="4AA157"/>
      </a:accent4>
      <a:accent5>
        <a:srgbClr val="46788D"/>
      </a:accent5>
      <a:accent6>
        <a:srgbClr val="A848A8"/>
      </a:accent6>
      <a:hlink>
        <a:srgbClr val="460402"/>
      </a:hlink>
      <a:folHlink>
        <a:srgbClr val="991111"/>
      </a:folHlink>
    </a:clrScheme>
    <a:fontScheme name="Sezione">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ezion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162000"/>
                <a:satMod val="200000"/>
                <a:lumMod val="124000"/>
              </a:schemeClr>
            </a:gs>
            <a:gs pos="100000">
              <a:schemeClr val="phClr">
                <a:shade val="96000"/>
                <a:hueMod val="88000"/>
                <a:satMod val="220000"/>
                <a:lumMod val="82000"/>
              </a:schemeClr>
            </a:gs>
          </a:gsLst>
          <a:lin ang="6120000" scaled="1"/>
        </a:gradFill>
        <a:gradFill rotWithShape="1">
          <a:gsLst>
            <a:gs pos="0">
              <a:schemeClr val="phClr">
                <a:tint val="97000"/>
                <a:hueMod val="142000"/>
                <a:satMod val="200000"/>
                <a:lumMod val="118000"/>
              </a:schemeClr>
            </a:gs>
            <a:gs pos="100000">
              <a:schemeClr val="phClr">
                <a:shade val="92000"/>
                <a:hueMod val="22000"/>
                <a:satMod val="220000"/>
                <a:lumMod val="62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282EB108-EDE6-4B8E-957B-D4A69BF580EA}"/>
    </a:ext>
  </a:extLst>
</a:theme>
</file>

<file path=docProps/app.xml><?xml version="1.0" encoding="utf-8"?>
<Properties xmlns="http://schemas.openxmlformats.org/officeDocument/2006/extended-properties" xmlns:vt="http://schemas.openxmlformats.org/officeDocument/2006/docPropsVTypes">
  <TotalTime>670</TotalTime>
  <Words>268</Words>
  <Application>Microsoft Office PowerPoint</Application>
  <PresentationFormat>Widescreen</PresentationFormat>
  <Paragraphs>65</Paragraphs>
  <Slides>11</Slides>
  <Notes>0</Notes>
  <HiddenSlides>0</HiddenSlides>
  <MMClips>0</MMClips>
  <ScaleCrop>false</ScaleCrop>
  <HeadingPairs>
    <vt:vector size="6" baseType="variant">
      <vt:variant>
        <vt:lpstr>Caratteri utilizzati</vt:lpstr>
      </vt:variant>
      <vt:variant>
        <vt:i4>5</vt:i4>
      </vt:variant>
      <vt:variant>
        <vt:lpstr>Tema</vt:lpstr>
      </vt:variant>
      <vt:variant>
        <vt:i4>1</vt:i4>
      </vt:variant>
      <vt:variant>
        <vt:lpstr>Titoli diapositive</vt:lpstr>
      </vt:variant>
      <vt:variant>
        <vt:i4>11</vt:i4>
      </vt:variant>
    </vt:vector>
  </HeadingPairs>
  <TitlesOfParts>
    <vt:vector size="17" baseType="lpstr">
      <vt:lpstr>Calibri</vt:lpstr>
      <vt:lpstr>Century Gothic</vt:lpstr>
      <vt:lpstr>Times New Roman</vt:lpstr>
      <vt:lpstr>Wingdings</vt:lpstr>
      <vt:lpstr>Wingdings 3</vt:lpstr>
      <vt:lpstr>Sezione</vt:lpstr>
      <vt:lpstr>      #SicurisiRiparte   LA RIAPERTURA DELLE ATTIVITA’ DIDATTICHE ALL’ I.I.S. LEARDI A.S. 2020/21</vt:lpstr>
      <vt:lpstr>                                                                                                                                                                          #SicurisiRiparte        AZIONI  PER UNA DIDATTICA EFFICACE, INTEGRATA, INCLUSIVA E SICURA  &gt; Lo scorso anno scolastico ha visto la nostra scuola impegnata durante il periodo di emergenza sanitaria in un grande sforzo didattico per assicurare il diritto allo studio dei nostri alunni attraverso le lezioni a distanza.   &gt; Questo nuovo anno si annuncia complesso, ma al Leardi abbiamo lavorato per garantire una ripartenza sicura, in merito sia al rischio epidemiologico che ad una didattica efficace.  &gt; Ciò comporta la definizione di regole per gestire la complessità della vita a scuola.  &gt; Per questo abbiamo bisogno di stringere  una collaborazione  attiva con genitori e studenti  per  garantire il benessere di tutti i membri della nostra comunità.            </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Da parte del Dirigente scolastico  prof.ssa Nicoletta Berrone e da tutti i docenti  BENVENUTI  E BEN TORNATI  AL LEARDI!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MODELLO PER LA RIPARTENZA DELLE ATTIVITA’ DIDATTICHE IN PRESENZA A.S. 2020/21</dc:title>
  <dc:creator>Giuliana Boschi</dc:creator>
  <cp:lastModifiedBy>Giuly</cp:lastModifiedBy>
  <cp:revision>84</cp:revision>
  <dcterms:modified xsi:type="dcterms:W3CDTF">2020-09-03T14:59:52Z</dcterms:modified>
</cp:coreProperties>
</file>