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40" r:id="rId1"/>
  </p:sldMasterIdLst>
  <p:sldIdLst>
    <p:sldId id="256" r:id="rId2"/>
    <p:sldId id="257" r:id="rId3"/>
    <p:sldId id="265" r:id="rId4"/>
    <p:sldId id="266" r:id="rId5"/>
    <p:sldId id="267" r:id="rId6"/>
    <p:sldId id="268" r:id="rId7"/>
    <p:sldId id="269" r:id="rId8"/>
    <p:sldId id="270" r:id="rId9"/>
    <p:sldId id="271" r:id="rId10"/>
    <p:sldId id="272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ARLO CERVI" initials="CC" lastIdx="1" clrIdx="0">
    <p:extLst>
      <p:ext uri="{19B8F6BF-5375-455C-9EA6-DF929625EA0E}">
        <p15:presenceInfo xmlns:p15="http://schemas.microsoft.com/office/powerpoint/2012/main" userId="7e3171830b74a1a3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5D79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1" d="100"/>
          <a:sy n="61" d="100"/>
        </p:scale>
        <p:origin x="52" y="17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0-11-24T11:14:44.661" idx="1">
    <p:pos x="10" y="10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960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84890-85D2-4D7B-8EF5-15A9C1DB8F42}" type="datetimeFigureOut">
              <a:rPr lang="en-US" dirty="0"/>
              <a:pPr/>
              <a:t>11/24/2020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dirty="0"/>
              <a:pPr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5661D-6934-4B32-B92C-470368BF1EC6}" type="datetimeFigureOut">
              <a:rPr lang="en-US" dirty="0"/>
              <a:pPr/>
              <a:t>11/24/2020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8000" b="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/>
          <a:p>
            <a:fld id="{C6F822A4-8DA6-4447-9B1F-C5DB58435268}" type="datetimeFigureOut">
              <a:rPr lang="en-US" dirty="0"/>
              <a:pPr/>
              <a:t>11/24/2020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/>
          <a:p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dirty="0"/>
              <a:pPr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8D31E-DCDA-41A7-9C67-C4B11B94D21D}" type="datetimeFigureOut">
              <a:rPr lang="en-US" dirty="0"/>
              <a:pPr/>
              <a:t>11/24/2020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762C0-B258-48F1-ADE6-176B4174CCDD}" type="datetimeFigureOut">
              <a:rPr lang="en-US" dirty="0"/>
              <a:pPr/>
              <a:t>11/24/2020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919A6-33EB-49BD-A62F-1FA56B9F9712}" type="datetimeFigureOut">
              <a:rPr lang="en-US" dirty="0"/>
              <a:pPr/>
              <a:t>11/24/2020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E7D1B-D673-4CF6-8672-009D42ABD2A0}" type="datetimeFigureOut">
              <a:rPr lang="en-US" dirty="0"/>
              <a:pPr/>
              <a:t>11/24/2020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6AA21-1863-4931-97CB-99D0A168701B}" type="datetimeFigureOut">
              <a:rPr lang="en-US" dirty="0"/>
              <a:pPr/>
              <a:t>11/24/2020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2C379-9A7C-4C87-A116-CBE9F58B04C5}" type="datetimeFigureOut">
              <a:rPr lang="en-US" dirty="0"/>
              <a:pPr/>
              <a:t>11/24/2020</a:t>
            </a:fld>
            <a:endParaRPr lang="en-US" dirty="0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57CC2-0FC8-4686-B024-99790E0F5162}" type="datetimeFigureOut">
              <a:rPr lang="en-US" dirty="0"/>
              <a:pPr/>
              <a:t>11/24/2020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64DA5-CD3D-4590-A511-FCD3BC7A793E}" type="datetimeFigureOut">
              <a:rPr lang="en-US" dirty="0"/>
              <a:pPr/>
              <a:t>11/24/2020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fld id="{8664C608-40B1-4030-A28D-5B74BC98ADCE}" type="datetimeFigureOut">
              <a:rPr lang="en-US" dirty="0"/>
              <a:pPr/>
              <a:t>11/24/2020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dirty="0"/>
              <a:pPr/>
              <a:t>‹N›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4" Type="http://schemas.openxmlformats.org/officeDocument/2006/relationships/comments" Target="../comments/commen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45204FDC-CB0C-4D93-BE29-9662ECB6139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it-IT" sz="4400" dirty="0"/>
              <a:t>La Scuola in emergenza </a:t>
            </a:r>
            <a:r>
              <a:rPr lang="it-IT" sz="4400" dirty="0" err="1"/>
              <a:t>covid</a:t>
            </a:r>
            <a:endParaRPr lang="it-IT" sz="4400" dirty="0"/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2A03987C-5BDA-4FC8-9B3B-74A4F6F04B4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it-IT" dirty="0"/>
          </a:p>
          <a:p>
            <a:pPr algn="ctr"/>
            <a:endParaRPr lang="it-IT" dirty="0"/>
          </a:p>
        </p:txBody>
      </p:sp>
      <p:pic>
        <p:nvPicPr>
          <p:cNvPr id="4" name="Picture 1">
            <a:extLst>
              <a:ext uri="{FF2B5EF4-FFF2-40B4-BE49-F238E27FC236}">
                <a16:creationId xmlns:a16="http://schemas.microsoft.com/office/drawing/2014/main" id="{A96E73C1-9E30-4BF4-9834-104BAFB6F1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42482" y="290338"/>
            <a:ext cx="850620" cy="85062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36868" y="483325"/>
            <a:ext cx="1133475" cy="5619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520665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81726DD7-3889-4023-9535-3216E485F5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Norme e provvedimenti di riferimento  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9C3C20B6-DE26-43B4-BB59-89395AC372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it-IT" dirty="0"/>
              <a:t>LETTURA INTEGRATA</a:t>
            </a:r>
          </a:p>
          <a:p>
            <a:r>
              <a:rPr lang="it-IT" dirty="0"/>
              <a:t>Protocollo sulla ripartenza in sicurezza del 6 Agosto 2020</a:t>
            </a:r>
          </a:p>
          <a:p>
            <a:r>
              <a:rPr lang="it-IT" dirty="0"/>
              <a:t>(Help Desk – Tavolo permanente regionale  - Medico Competente – Revisione DVR )</a:t>
            </a:r>
          </a:p>
          <a:p>
            <a:r>
              <a:rPr lang="it-IT" dirty="0"/>
              <a:t>Rapporto ISS 58/2020</a:t>
            </a:r>
          </a:p>
          <a:p>
            <a:r>
              <a:rPr lang="it-IT" dirty="0"/>
              <a:t>Nota Ministeriale su “ Lavoratori Fragili” 11 Settembre  2020 con </a:t>
            </a:r>
            <a:r>
              <a:rPr lang="it-IT" dirty="0" err="1"/>
              <a:t>riferim</a:t>
            </a:r>
            <a:r>
              <a:rPr lang="it-IT" dirty="0"/>
              <a:t>  circolare Ministero della Salute del 4 Settembre</a:t>
            </a:r>
          </a:p>
          <a:p>
            <a:r>
              <a:rPr lang="it-IT" dirty="0"/>
              <a:t>Ordinanza n. 134 del 9/10/2020 sugli “ alunni  fragili”</a:t>
            </a:r>
          </a:p>
          <a:p>
            <a:r>
              <a:rPr lang="it-IT" dirty="0"/>
              <a:t>DPCM 3 Novembre 2020</a:t>
            </a:r>
          </a:p>
          <a:p>
            <a:r>
              <a:rPr lang="it-IT" dirty="0"/>
              <a:t>Regione Piemonte l’aggiornamento degli indirizzi operativi per la gestione dei casi positivi nelle scuole.</a:t>
            </a:r>
          </a:p>
        </p:txBody>
      </p:sp>
      <p:pic>
        <p:nvPicPr>
          <p:cNvPr id="6" name="Picture 1">
            <a:extLst>
              <a:ext uri="{FF2B5EF4-FFF2-40B4-BE49-F238E27FC236}">
                <a16:creationId xmlns:a16="http://schemas.microsoft.com/office/drawing/2014/main" id="{35783864-9566-428B-BB88-90D94DA79A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4558" y="457200"/>
            <a:ext cx="850620" cy="85062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16182" y="640080"/>
            <a:ext cx="1133475" cy="5619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3576626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81726DD7-3889-4023-9535-3216E485F5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22468" y="163320"/>
            <a:ext cx="8264583" cy="1653288"/>
          </a:xfrm>
        </p:spPr>
        <p:txBody>
          <a:bodyPr/>
          <a:lstStyle/>
          <a:p>
            <a:r>
              <a:rPr lang="it-IT" dirty="0" err="1"/>
              <a:t>…le</a:t>
            </a:r>
            <a:r>
              <a:rPr lang="it-IT" dirty="0"/>
              <a:t> parole  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9C3C20B6-DE26-43B4-BB59-89395AC372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9848" y="1841863"/>
            <a:ext cx="10058400" cy="4663440"/>
          </a:xfrm>
        </p:spPr>
        <p:txBody>
          <a:bodyPr>
            <a:normAutofit/>
          </a:bodyPr>
          <a:lstStyle/>
          <a:p>
            <a:pPr marL="342900" indent="-342900">
              <a:buNone/>
            </a:pPr>
            <a:r>
              <a:rPr lang="it-IT" dirty="0"/>
              <a:t>     L’isolamento dei casi di documentata infezione da SARS-CoV-2 si riferisce alla separazione delle persone infette dal resto della comunità per la durata del periodo di contagiosità, in ambiente e condizioni tali da prevenire la trasmissione dell’infezione.</a:t>
            </a:r>
          </a:p>
          <a:p>
            <a:pPr marL="342900" indent="-342900">
              <a:buNone/>
            </a:pPr>
            <a:r>
              <a:rPr lang="it-IT" dirty="0"/>
              <a:t>     La quarantena, invece, si riferisce alla restrizione dei movimenti di persone sane per la durata del periodo di incubazione, ma che potrebbero essere state esposte ad un agente infettivo o ad una malattia contagiosa, con l’obiettivo di monitorare l’eventuale comparsa di sintomi e identificare tempestivamente nuovi casi.</a:t>
            </a:r>
          </a:p>
          <a:p>
            <a:pPr marL="342900" indent="-342900">
              <a:buNone/>
            </a:pPr>
            <a:endParaRPr lang="it-IT" dirty="0"/>
          </a:p>
          <a:p>
            <a:pPr marL="342900" indent="-342900">
              <a:buNone/>
            </a:pPr>
            <a:r>
              <a:rPr lang="it-IT" dirty="0"/>
              <a:t>ISOLAMENTO DOMICILIARE</a:t>
            </a:r>
          </a:p>
          <a:p>
            <a:pPr marL="342900" indent="-342900">
              <a:buNone/>
            </a:pPr>
            <a:r>
              <a:rPr lang="it-IT" dirty="0"/>
              <a:t>ISOLAMENTO FIDUCIARIO</a:t>
            </a:r>
          </a:p>
        </p:txBody>
      </p:sp>
      <p:pic>
        <p:nvPicPr>
          <p:cNvPr id="6" name="Picture 1">
            <a:extLst>
              <a:ext uri="{FF2B5EF4-FFF2-40B4-BE49-F238E27FC236}">
                <a16:creationId xmlns:a16="http://schemas.microsoft.com/office/drawing/2014/main" id="{35783864-9566-428B-BB88-90D94DA79A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4558" y="457200"/>
            <a:ext cx="850620" cy="85062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16182" y="640080"/>
            <a:ext cx="1133475" cy="5619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3576626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81726DD7-3889-4023-9535-3216E485F5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22468" y="163320"/>
            <a:ext cx="8264583" cy="1653288"/>
          </a:xfrm>
        </p:spPr>
        <p:txBody>
          <a:bodyPr>
            <a:normAutofit/>
          </a:bodyPr>
          <a:lstStyle/>
          <a:p>
            <a:r>
              <a:rPr lang="it-IT" sz="3200" dirty="0"/>
              <a:t>Circolare 12 ottobre 2020 MINISTERO della SALUTE 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9C3C20B6-DE26-43B4-BB59-89395AC372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9848" y="1841863"/>
            <a:ext cx="10058400" cy="4663440"/>
          </a:xfrm>
        </p:spPr>
        <p:txBody>
          <a:bodyPr>
            <a:normAutofit/>
          </a:bodyPr>
          <a:lstStyle/>
          <a:p>
            <a:r>
              <a:rPr lang="it-IT" dirty="0"/>
              <a:t>Casi positivi asintomatici</a:t>
            </a:r>
          </a:p>
          <a:p>
            <a:pPr>
              <a:buNone/>
            </a:pPr>
            <a:r>
              <a:rPr lang="it-IT" dirty="0"/>
              <a:t>Le persone asintomatiche risultate positive alla ricerca di SARS-CoV-2 possono rientrare in comunità dopo un periodo di isolamento di almeno 10 giorni dalla comparsa della positività,al termine del quale risulti eseguito un test molecolare con risultato negativo (10 giorni + test).</a:t>
            </a:r>
          </a:p>
          <a:p>
            <a:r>
              <a:rPr lang="it-IT" dirty="0"/>
              <a:t>Casi positivi sintomatici </a:t>
            </a:r>
          </a:p>
          <a:p>
            <a:pPr>
              <a:buNone/>
            </a:pPr>
            <a:r>
              <a:rPr lang="it-IT" dirty="0"/>
              <a:t>    Le persone sintomatiche risultate positive alla ricerca di SARS-CoV-2 possono rientrare in comunità dopo un periodo di isolamento di almeno10 giorni dalla comparsa dei sintomi(non considerando anosmia e ageusia/</a:t>
            </a:r>
            <a:r>
              <a:rPr lang="it-IT" dirty="0" err="1"/>
              <a:t>disgeusia</a:t>
            </a:r>
            <a:r>
              <a:rPr lang="it-IT" dirty="0"/>
              <a:t> che possono avere prolungata persistenza nel tempo) accompagnato da un test molecolare con riscontro negativo eseguito dopo almeno 3 giorni senza sintomi (10 giorni,di cui almeno 3 giorni senza sintomi + test).</a:t>
            </a:r>
          </a:p>
        </p:txBody>
      </p:sp>
      <p:pic>
        <p:nvPicPr>
          <p:cNvPr id="6" name="Picture 1">
            <a:extLst>
              <a:ext uri="{FF2B5EF4-FFF2-40B4-BE49-F238E27FC236}">
                <a16:creationId xmlns:a16="http://schemas.microsoft.com/office/drawing/2014/main" id="{35783864-9566-428B-BB88-90D94DA79A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4558" y="457200"/>
            <a:ext cx="850620" cy="85062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16182" y="640080"/>
            <a:ext cx="1133475" cy="5619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3576626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81726DD7-3889-4023-9535-3216E485F5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22468" y="163320"/>
            <a:ext cx="8264583" cy="1653288"/>
          </a:xfrm>
        </p:spPr>
        <p:txBody>
          <a:bodyPr>
            <a:normAutofit/>
          </a:bodyPr>
          <a:lstStyle/>
          <a:p>
            <a:r>
              <a:rPr lang="it-IT" sz="3200" dirty="0"/>
              <a:t>Circolare 12 ottobre 2020 MINISTERO della SALUTE 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9C3C20B6-DE26-43B4-BB59-89395AC372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9848" y="1841863"/>
            <a:ext cx="10058400" cy="4663440"/>
          </a:xfrm>
        </p:spPr>
        <p:txBody>
          <a:bodyPr>
            <a:normAutofit fontScale="92500" lnSpcReduction="10000"/>
          </a:bodyPr>
          <a:lstStyle/>
          <a:p>
            <a:r>
              <a:rPr lang="it-IT" dirty="0"/>
              <a:t>Casi positivi a lungo termine</a:t>
            </a:r>
          </a:p>
          <a:p>
            <a:r>
              <a:rPr lang="it-IT" dirty="0"/>
              <a:t>Le persone che, pur non presentando più sintomi, continuano a risultare positive al test molecolare, in caso di assenza di sintomatologia (fatta eccezione per ageusia/</a:t>
            </a:r>
            <a:r>
              <a:rPr lang="it-IT" dirty="0" err="1"/>
              <a:t>disgeusia</a:t>
            </a:r>
            <a:r>
              <a:rPr lang="it-IT" dirty="0"/>
              <a:t> e anosmia che possono perdurare per diverso tempo dopo la guarigione) da almeno una settimana, potranno interrompere l’isolamento dopo 21 giorni dalla comparsa dei sintomi. </a:t>
            </a:r>
          </a:p>
          <a:p>
            <a:pPr>
              <a:buNone/>
            </a:pPr>
            <a:r>
              <a:rPr lang="it-IT" dirty="0"/>
              <a:t>  Questo criterio potrà essere modulato dalle autorità sanitarie d’intesa con esperti clinici e microbiologi/virologi,tenendo conto dello stato immunitario delle persone interessate</a:t>
            </a:r>
          </a:p>
          <a:p>
            <a:pPr>
              <a:buNone/>
            </a:pPr>
            <a:r>
              <a:rPr lang="it-IT" b="1" dirty="0"/>
              <a:t>Contatti stretti asintomatici</a:t>
            </a:r>
          </a:p>
          <a:p>
            <a:pPr>
              <a:buNone/>
            </a:pPr>
            <a:r>
              <a:rPr lang="it-IT" dirty="0"/>
              <a:t>I contatti stretti di casi con infezione confermati e identificati dalle autorità sanitarie, devono osservare:</a:t>
            </a:r>
          </a:p>
          <a:p>
            <a:pPr>
              <a:buNone/>
            </a:pPr>
            <a:r>
              <a:rPr lang="it-IT" dirty="0"/>
              <a:t>- un periodo di quarantena di 14 giorni dall’ultima esposizione al caso;</a:t>
            </a:r>
          </a:p>
          <a:p>
            <a:pPr>
              <a:buNone/>
            </a:pPr>
            <a:r>
              <a:rPr lang="it-IT" dirty="0"/>
              <a:t>- Oppure un periodo di quarantena di 10 giorni </a:t>
            </a:r>
            <a:r>
              <a:rPr lang="it-IT"/>
              <a:t>dall’ultima esposizione con </a:t>
            </a:r>
            <a:r>
              <a:rPr lang="it-IT" dirty="0"/>
              <a:t>un test antigenico o molecolare negativo effettuato il decimo giorno.</a:t>
            </a:r>
          </a:p>
          <a:p>
            <a:endParaRPr lang="it-IT" dirty="0"/>
          </a:p>
        </p:txBody>
      </p:sp>
      <p:pic>
        <p:nvPicPr>
          <p:cNvPr id="6" name="Picture 1">
            <a:extLst>
              <a:ext uri="{FF2B5EF4-FFF2-40B4-BE49-F238E27FC236}">
                <a16:creationId xmlns:a16="http://schemas.microsoft.com/office/drawing/2014/main" id="{35783864-9566-428B-BB88-90D94DA79A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4558" y="457200"/>
            <a:ext cx="850620" cy="85062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16182" y="640080"/>
            <a:ext cx="1133475" cy="5619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3576626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81726DD7-3889-4023-9535-3216E485F5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22468" y="163320"/>
            <a:ext cx="8264583" cy="1653288"/>
          </a:xfrm>
        </p:spPr>
        <p:txBody>
          <a:bodyPr>
            <a:normAutofit/>
          </a:bodyPr>
          <a:lstStyle/>
          <a:p>
            <a:r>
              <a:rPr lang="it-IT" sz="3200" b="1" dirty="0"/>
              <a:t>aggiornamento degli indirizzi operativi per la gestione dei casi positivi nelle scuole regione </a:t>
            </a:r>
            <a:r>
              <a:rPr lang="it-IT" sz="3200" b="1" dirty="0" err="1"/>
              <a:t>piemonte</a:t>
            </a:r>
            <a:endParaRPr lang="it-IT" sz="3200" dirty="0"/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9C3C20B6-DE26-43B4-BB59-89395AC372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9848" y="1841863"/>
            <a:ext cx="10058400" cy="466344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it-IT" sz="2400" b="1" dirty="0"/>
              <a:t>Studente positivo a tampone con sintomatologia insorta a scuola</a:t>
            </a:r>
            <a:endParaRPr lang="it-IT" sz="2400" dirty="0"/>
          </a:p>
          <a:p>
            <a:r>
              <a:rPr lang="it-IT" sz="2400" dirty="0"/>
              <a:t>- immediato isolamento per almeno 10 giorni, di cui 3 senza sintomi, seguito da un test molecolare negativo</a:t>
            </a:r>
          </a:p>
          <a:p>
            <a:r>
              <a:rPr lang="it-IT" sz="2400" dirty="0"/>
              <a:t>- i conviventi saranno posti in quarantena</a:t>
            </a:r>
          </a:p>
          <a:p>
            <a:r>
              <a:rPr lang="it-IT" sz="2400" dirty="0"/>
              <a:t>- immediata quarantena per tutti i compagni di classe e docenti  per 14 giorni SOLO SCUOLA INFANZIA ( per altri gradi sorveglianza attiva verifica insorgenza sintomi)</a:t>
            </a:r>
          </a:p>
          <a:p>
            <a:r>
              <a:rPr lang="it-IT" sz="2400" dirty="0"/>
              <a:t>- i familiari dei compagni di classe dello studente positivo, essendo contatti di contatto stretto, non sono sottoposti ad alcuna restrizione qualora non vi siano sintomi compatibili con il Covid-19 o indizi di ordine epidemiologico;</a:t>
            </a:r>
          </a:p>
          <a:p>
            <a:pPr>
              <a:buNone/>
            </a:pPr>
            <a:endParaRPr lang="it-IT" sz="2400" dirty="0"/>
          </a:p>
        </p:txBody>
      </p:sp>
      <p:pic>
        <p:nvPicPr>
          <p:cNvPr id="6" name="Picture 1">
            <a:extLst>
              <a:ext uri="{FF2B5EF4-FFF2-40B4-BE49-F238E27FC236}">
                <a16:creationId xmlns:a16="http://schemas.microsoft.com/office/drawing/2014/main" id="{35783864-9566-428B-BB88-90D94DA79A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4558" y="457200"/>
            <a:ext cx="850620" cy="85062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16182" y="640080"/>
            <a:ext cx="1133475" cy="5619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3576626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81726DD7-3889-4023-9535-3216E485F5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22468" y="163320"/>
            <a:ext cx="8264583" cy="1653288"/>
          </a:xfrm>
        </p:spPr>
        <p:txBody>
          <a:bodyPr>
            <a:normAutofit/>
          </a:bodyPr>
          <a:lstStyle/>
          <a:p>
            <a:r>
              <a:rPr lang="it-IT" sz="3200" b="1" dirty="0"/>
              <a:t>aggiornamento degli indirizzi operativi per la gestione dei casi positivi nelle scuole regione </a:t>
            </a:r>
            <a:r>
              <a:rPr lang="it-IT" sz="3200" b="1" dirty="0" err="1"/>
              <a:t>piemonte</a:t>
            </a:r>
            <a:endParaRPr lang="it-IT" sz="3200" dirty="0"/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9C3C20B6-DE26-43B4-BB59-89395AC372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9848" y="1841863"/>
            <a:ext cx="10058400" cy="4663440"/>
          </a:xfrm>
        </p:spPr>
        <p:txBody>
          <a:bodyPr>
            <a:normAutofit/>
          </a:bodyPr>
          <a:lstStyle/>
          <a:p>
            <a:r>
              <a:rPr lang="it-IT" sz="2400" b="1" dirty="0"/>
              <a:t>Operatore scolastico risultato positivo al tampone</a:t>
            </a:r>
            <a:endParaRPr lang="it-IT" sz="2400" dirty="0"/>
          </a:p>
          <a:p>
            <a:r>
              <a:rPr lang="it-IT" sz="2400" dirty="0"/>
              <a:t>- immediato isolamento per almeno 10 giorni, di cui 3 senza sintomi, seguito da un test molecolare negativo</a:t>
            </a:r>
          </a:p>
          <a:p>
            <a:r>
              <a:rPr lang="it-IT" sz="2400" dirty="0"/>
              <a:t>- i conviventi e i contatti stretti saranno posti in quarantena</a:t>
            </a:r>
          </a:p>
          <a:p>
            <a:r>
              <a:rPr lang="it-IT" sz="2400" dirty="0"/>
              <a:t>- insegnati e/o colleghi nessun provvedimento se sono state rispettate le misure di prevenzione</a:t>
            </a:r>
          </a:p>
          <a:p>
            <a:r>
              <a:rPr lang="it-IT" sz="2400" dirty="0"/>
              <a:t>Studenti :</a:t>
            </a:r>
          </a:p>
          <a:p>
            <a:r>
              <a:rPr lang="it-IT" sz="2400" dirty="0"/>
              <a:t>Se classe con 1 contatto positivo quarantena nella classe</a:t>
            </a:r>
          </a:p>
          <a:p>
            <a:r>
              <a:rPr lang="it-IT" sz="2400" dirty="0"/>
              <a:t>Nessun provvedimento nelle classi in assenza di alunni positivi se rispettate le misure di prevenzione</a:t>
            </a:r>
          </a:p>
          <a:p>
            <a:pPr>
              <a:buNone/>
            </a:pPr>
            <a:endParaRPr lang="it-IT" sz="2400" dirty="0"/>
          </a:p>
        </p:txBody>
      </p:sp>
      <p:pic>
        <p:nvPicPr>
          <p:cNvPr id="6" name="Picture 1">
            <a:extLst>
              <a:ext uri="{FF2B5EF4-FFF2-40B4-BE49-F238E27FC236}">
                <a16:creationId xmlns:a16="http://schemas.microsoft.com/office/drawing/2014/main" id="{35783864-9566-428B-BB88-90D94DA79A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4558" y="457200"/>
            <a:ext cx="850620" cy="85062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16182" y="640080"/>
            <a:ext cx="1133475" cy="5619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3576626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81726DD7-3889-4023-9535-3216E485F5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22468" y="163320"/>
            <a:ext cx="8264583" cy="1653288"/>
          </a:xfrm>
        </p:spPr>
        <p:txBody>
          <a:bodyPr>
            <a:normAutofit/>
          </a:bodyPr>
          <a:lstStyle/>
          <a:p>
            <a:r>
              <a:rPr lang="it-IT" sz="3200" b="1" dirty="0"/>
              <a:t>aggiornamento degli indirizzi operativi per la gestione dei casi positivi nelle scuole regione </a:t>
            </a:r>
            <a:r>
              <a:rPr lang="it-IT" sz="3200" b="1" dirty="0" err="1"/>
              <a:t>piemonte</a:t>
            </a:r>
            <a:endParaRPr lang="it-IT" sz="3200" dirty="0"/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9C3C20B6-DE26-43B4-BB59-89395AC372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9848" y="1841863"/>
            <a:ext cx="10058400" cy="4663440"/>
          </a:xfrm>
        </p:spPr>
        <p:txBody>
          <a:bodyPr>
            <a:normAutofit/>
          </a:bodyPr>
          <a:lstStyle/>
          <a:p>
            <a:r>
              <a:rPr lang="it-IT" sz="2400" b="1" dirty="0"/>
              <a:t>Studente positivo con sintomi rilevati presso il proprio domicilio</a:t>
            </a:r>
            <a:endParaRPr lang="it-IT" sz="2400" dirty="0"/>
          </a:p>
          <a:p>
            <a:r>
              <a:rPr lang="it-IT" sz="2400" dirty="0"/>
              <a:t>Nel caso in cui i tempi di insorgenza della sintomatologia manifestata dallo studente consentano di escludere un coinvolgimento della scuola, cioè siano intercorse più di 48 ore dall’ultima frequenza scolastica, nessun provvedimento per studenti e insegnanti.</a:t>
            </a:r>
          </a:p>
          <a:p>
            <a:endParaRPr lang="it-IT" sz="2400" dirty="0"/>
          </a:p>
          <a:p>
            <a:r>
              <a:rPr lang="it-IT" sz="2400" dirty="0"/>
              <a:t>Studente immediato isolamento per almeno 10 giorni, di cui 3 senza sintomi, seguito da un test molecolare negativo</a:t>
            </a:r>
          </a:p>
          <a:p>
            <a:endParaRPr lang="it-IT" sz="2400" dirty="0"/>
          </a:p>
          <a:p>
            <a:r>
              <a:rPr lang="it-IT" sz="2400" dirty="0"/>
              <a:t>- i conviventi saranno posti in quarantena</a:t>
            </a:r>
          </a:p>
          <a:p>
            <a:pPr>
              <a:buNone/>
            </a:pPr>
            <a:endParaRPr lang="it-IT" sz="2400" dirty="0"/>
          </a:p>
          <a:p>
            <a:pPr>
              <a:buNone/>
            </a:pPr>
            <a:endParaRPr lang="it-IT" sz="2400" dirty="0"/>
          </a:p>
        </p:txBody>
      </p:sp>
      <p:pic>
        <p:nvPicPr>
          <p:cNvPr id="6" name="Picture 1">
            <a:extLst>
              <a:ext uri="{FF2B5EF4-FFF2-40B4-BE49-F238E27FC236}">
                <a16:creationId xmlns:a16="http://schemas.microsoft.com/office/drawing/2014/main" id="{35783864-9566-428B-BB88-90D94DA79A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4558" y="457200"/>
            <a:ext cx="850620" cy="85062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16182" y="640080"/>
            <a:ext cx="1133475" cy="5619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3576626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81726DD7-3889-4023-9535-3216E485F5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22468" y="163320"/>
            <a:ext cx="8264583" cy="1653288"/>
          </a:xfrm>
        </p:spPr>
        <p:txBody>
          <a:bodyPr>
            <a:normAutofit/>
          </a:bodyPr>
          <a:lstStyle/>
          <a:p>
            <a:r>
              <a:rPr lang="it-IT" sz="3200" b="1" dirty="0" err="1"/>
              <a:t>…alcuni</a:t>
            </a:r>
            <a:r>
              <a:rPr lang="it-IT" sz="3200" b="1" dirty="0"/>
              <a:t> chiarimenti</a:t>
            </a:r>
            <a:endParaRPr lang="it-IT" sz="3200" dirty="0"/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9C3C20B6-DE26-43B4-BB59-89395AC372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9848" y="1841863"/>
            <a:ext cx="10058400" cy="4663440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it-IT" sz="2400" dirty="0"/>
              <a:t>In genere viene disposto dal SISP un giorno di interruzione per le attività didattiche per la sanificazione dei locali</a:t>
            </a:r>
          </a:p>
          <a:p>
            <a:pPr>
              <a:buFontTx/>
              <a:buChar char="-"/>
            </a:pPr>
            <a:r>
              <a:rPr lang="it-IT" sz="2400" dirty="0"/>
              <a:t>Il rientro per asintomatici a volte avviene dopo tampone a volte no</a:t>
            </a:r>
          </a:p>
          <a:p>
            <a:pPr>
              <a:buFontTx/>
              <a:buChar char="-"/>
            </a:pPr>
            <a:r>
              <a:rPr lang="it-IT" sz="2400" dirty="0"/>
              <a:t>Il DS non ha prerogative in materia</a:t>
            </a:r>
          </a:p>
          <a:p>
            <a:pPr>
              <a:buFontTx/>
              <a:buChar char="-"/>
            </a:pPr>
            <a:r>
              <a:rPr lang="it-IT" sz="2400" dirty="0"/>
              <a:t>Poiché secondo recenti studi i bambini hanno una trasmissibilità molto bassa e rispettano misure prevenzione </a:t>
            </a:r>
          </a:p>
          <a:p>
            <a:pPr>
              <a:buNone/>
            </a:pPr>
            <a:endParaRPr lang="it-IT" sz="2400" dirty="0"/>
          </a:p>
          <a:p>
            <a:pPr>
              <a:buNone/>
            </a:pPr>
            <a:r>
              <a:rPr lang="it-IT" sz="2400" dirty="0"/>
              <a:t>Nessun provvedimento per classe se non infanzia</a:t>
            </a:r>
          </a:p>
          <a:p>
            <a:pPr>
              <a:buNone/>
            </a:pPr>
            <a:r>
              <a:rPr lang="it-IT" sz="2400" dirty="0"/>
              <a:t>Nessun provvedimento se assenti da più di 48 ore </a:t>
            </a:r>
          </a:p>
          <a:p>
            <a:pPr>
              <a:buNone/>
            </a:pPr>
            <a:r>
              <a:rPr lang="it-IT" sz="2400" dirty="0"/>
              <a:t>I docenti saranno esclusi dal </a:t>
            </a:r>
            <a:r>
              <a:rPr lang="it-IT" sz="2400" dirty="0" err="1"/>
              <a:t>tracciamento…</a:t>
            </a:r>
            <a:r>
              <a:rPr lang="it-IT" sz="2400" dirty="0"/>
              <a:t>..</a:t>
            </a:r>
          </a:p>
        </p:txBody>
      </p:sp>
      <p:pic>
        <p:nvPicPr>
          <p:cNvPr id="6" name="Picture 1">
            <a:extLst>
              <a:ext uri="{FF2B5EF4-FFF2-40B4-BE49-F238E27FC236}">
                <a16:creationId xmlns:a16="http://schemas.microsoft.com/office/drawing/2014/main" id="{35783864-9566-428B-BB88-90D94DA79A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4558" y="457200"/>
            <a:ext cx="850620" cy="85062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16182" y="640080"/>
            <a:ext cx="1133475" cy="5619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8" name="Freccia in giù 7"/>
          <p:cNvSpPr/>
          <p:nvPr/>
        </p:nvSpPr>
        <p:spPr>
          <a:xfrm>
            <a:off x="7889966" y="3971108"/>
            <a:ext cx="248194" cy="74458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576626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81726DD7-3889-4023-9535-3216E485F5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22468" y="163320"/>
            <a:ext cx="8264583" cy="1653288"/>
          </a:xfrm>
        </p:spPr>
        <p:txBody>
          <a:bodyPr>
            <a:normAutofit/>
          </a:bodyPr>
          <a:lstStyle/>
          <a:p>
            <a:r>
              <a:rPr lang="it-IT" sz="3200" b="1" dirty="0"/>
              <a:t>Tante </a:t>
            </a:r>
            <a:r>
              <a:rPr lang="it-IT" sz="3200" b="1" dirty="0" err="1"/>
              <a:t>criticita’</a:t>
            </a:r>
            <a:endParaRPr lang="it-IT" sz="3200" dirty="0"/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9C3C20B6-DE26-43B4-BB59-89395AC372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9848" y="1841863"/>
            <a:ext cx="10058400" cy="4663440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it-IT" sz="2400" dirty="0"/>
              <a:t>Mancanza indicazioni scritte dal </a:t>
            </a:r>
            <a:r>
              <a:rPr lang="it-IT" sz="2400" dirty="0" err="1"/>
              <a:t>Sisp</a:t>
            </a:r>
            <a:r>
              <a:rPr lang="it-IT" sz="2400" dirty="0"/>
              <a:t> su procedure e presenza positività</a:t>
            </a:r>
          </a:p>
          <a:p>
            <a:pPr>
              <a:buFontTx/>
              <a:buChar char="-"/>
            </a:pPr>
            <a:r>
              <a:rPr lang="it-IT" sz="2400" dirty="0"/>
              <a:t>Scarsa tempestività di queste ultime</a:t>
            </a:r>
          </a:p>
          <a:p>
            <a:pPr>
              <a:buFontTx/>
              <a:buChar char="-"/>
            </a:pPr>
            <a:r>
              <a:rPr lang="it-IT" sz="2400" dirty="0"/>
              <a:t>Difformità nelle procedure</a:t>
            </a:r>
          </a:p>
          <a:p>
            <a:pPr>
              <a:buFontTx/>
              <a:buChar char="-"/>
            </a:pPr>
            <a:r>
              <a:rPr lang="it-IT" sz="2400" dirty="0"/>
              <a:t>Lentezza tracciamento e disposizioni tamponi</a:t>
            </a:r>
          </a:p>
          <a:p>
            <a:pPr>
              <a:buFontTx/>
              <a:buChar char="-"/>
            </a:pPr>
            <a:r>
              <a:rPr lang="it-IT" sz="2400" dirty="0"/>
              <a:t>Incongruenza dati</a:t>
            </a:r>
          </a:p>
          <a:p>
            <a:pPr>
              <a:buFontTx/>
              <a:buChar char="-"/>
            </a:pPr>
            <a:r>
              <a:rPr lang="it-IT" sz="2400" dirty="0"/>
              <a:t>Caricamento assenze in mancanza di certificazioni o indicazioni SISP</a:t>
            </a:r>
          </a:p>
          <a:p>
            <a:pPr>
              <a:buFontTx/>
              <a:buChar char="-"/>
            </a:pPr>
            <a:r>
              <a:rPr lang="it-IT" sz="2400" dirty="0"/>
              <a:t>Sostituzioni</a:t>
            </a:r>
          </a:p>
          <a:p>
            <a:pPr>
              <a:buFontTx/>
              <a:buChar char="-"/>
            </a:pPr>
            <a:r>
              <a:rPr lang="it-IT" sz="2400" dirty="0"/>
              <a:t>Difformità nelle procedure rientro ( positivi – certificazioni </a:t>
            </a:r>
          </a:p>
          <a:p>
            <a:pPr>
              <a:buNone/>
            </a:pPr>
            <a:r>
              <a:rPr lang="it-IT" sz="2400" dirty="0"/>
              <a:t>Quarantena autocertificazione </a:t>
            </a:r>
            <a:r>
              <a:rPr lang="it-IT" sz="2400"/>
              <a:t>della famiglia)</a:t>
            </a:r>
            <a:endParaRPr lang="it-IT" sz="2400" dirty="0"/>
          </a:p>
        </p:txBody>
      </p:sp>
      <p:pic>
        <p:nvPicPr>
          <p:cNvPr id="6" name="Picture 1">
            <a:extLst>
              <a:ext uri="{FF2B5EF4-FFF2-40B4-BE49-F238E27FC236}">
                <a16:creationId xmlns:a16="http://schemas.microsoft.com/office/drawing/2014/main" id="{35783864-9566-428B-BB88-90D94DA79A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4558" y="457200"/>
            <a:ext cx="850620" cy="85062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16182" y="640080"/>
            <a:ext cx="1133475" cy="5619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35766260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egno">
  <a:themeElements>
    <a:clrScheme name="Wood Type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Wood Type">
      <a:majorFont>
        <a:latin typeface="Rockwell Condensed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825</TotalTime>
  <Words>895</Words>
  <Application>Microsoft Office PowerPoint</Application>
  <PresentationFormat>Widescreen</PresentationFormat>
  <Paragraphs>69</Paragraphs>
  <Slides>10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10</vt:i4>
      </vt:variant>
    </vt:vector>
  </HeadingPairs>
  <TitlesOfParts>
    <vt:vector size="14" baseType="lpstr">
      <vt:lpstr>Rockwell</vt:lpstr>
      <vt:lpstr>Rockwell Condensed</vt:lpstr>
      <vt:lpstr>Wingdings</vt:lpstr>
      <vt:lpstr>Legno</vt:lpstr>
      <vt:lpstr>La Scuola in emergenza covid</vt:lpstr>
      <vt:lpstr>Norme e provvedimenti di riferimento  </vt:lpstr>
      <vt:lpstr>…le parole  </vt:lpstr>
      <vt:lpstr>Circolare 12 ottobre 2020 MINISTERO della SALUTE </vt:lpstr>
      <vt:lpstr>Circolare 12 ottobre 2020 MINISTERO della SALUTE </vt:lpstr>
      <vt:lpstr>aggiornamento degli indirizzi operativi per la gestione dei casi positivi nelle scuole regione piemonte</vt:lpstr>
      <vt:lpstr>aggiornamento degli indirizzi operativi per la gestione dei casi positivi nelle scuole regione piemonte</vt:lpstr>
      <vt:lpstr>aggiornamento degli indirizzi operativi per la gestione dei casi positivi nelle scuole regione piemonte</vt:lpstr>
      <vt:lpstr>…alcuni chiarimenti</vt:lpstr>
      <vt:lpstr>Tante criticita’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Il nuovo esame di stato nel II grado</dc:title>
  <dc:creator>FLC-117</dc:creator>
  <cp:lastModifiedBy>CARLO CERVI</cp:lastModifiedBy>
  <cp:revision>83</cp:revision>
  <dcterms:created xsi:type="dcterms:W3CDTF">2018-12-12T13:59:29Z</dcterms:created>
  <dcterms:modified xsi:type="dcterms:W3CDTF">2020-11-24T10:16:46Z</dcterms:modified>
</cp:coreProperties>
</file>